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7"/>
  </p:handoutMasterIdLst>
  <p:sldIdLst>
    <p:sldId id="256" r:id="rId2"/>
    <p:sldId id="287" r:id="rId3"/>
    <p:sldId id="338" r:id="rId4"/>
    <p:sldId id="273" r:id="rId5"/>
    <p:sldId id="339" r:id="rId6"/>
    <p:sldId id="340" r:id="rId7"/>
    <p:sldId id="341" r:id="rId8"/>
    <p:sldId id="347" r:id="rId9"/>
    <p:sldId id="342" r:id="rId10"/>
    <p:sldId id="343" r:id="rId11"/>
    <p:sldId id="344" r:id="rId12"/>
    <p:sldId id="345" r:id="rId13"/>
    <p:sldId id="346" r:id="rId14"/>
    <p:sldId id="289" r:id="rId15"/>
    <p:sldId id="307" r:id="rId16"/>
    <p:sldId id="308" r:id="rId17"/>
    <p:sldId id="309" r:id="rId18"/>
    <p:sldId id="310" r:id="rId19"/>
    <p:sldId id="348" r:id="rId20"/>
    <p:sldId id="274" r:id="rId21"/>
    <p:sldId id="317" r:id="rId22"/>
    <p:sldId id="290" r:id="rId23"/>
    <p:sldId id="275" r:id="rId24"/>
    <p:sldId id="276" r:id="rId25"/>
    <p:sldId id="288" r:id="rId26"/>
    <p:sldId id="283" r:id="rId27"/>
    <p:sldId id="282" r:id="rId28"/>
    <p:sldId id="284" r:id="rId29"/>
    <p:sldId id="285" r:id="rId30"/>
    <p:sldId id="286" r:id="rId31"/>
    <p:sldId id="294" r:id="rId32"/>
    <p:sldId id="278" r:id="rId33"/>
    <p:sldId id="277" r:id="rId34"/>
    <p:sldId id="292" r:id="rId35"/>
    <p:sldId id="293" r:id="rId36"/>
    <p:sldId id="349" r:id="rId37"/>
    <p:sldId id="257" r:id="rId38"/>
    <p:sldId id="295" r:id="rId39"/>
    <p:sldId id="311" r:id="rId40"/>
    <p:sldId id="312" r:id="rId41"/>
    <p:sldId id="313" r:id="rId42"/>
    <p:sldId id="314" r:id="rId43"/>
    <p:sldId id="315" r:id="rId44"/>
    <p:sldId id="350" r:id="rId45"/>
    <p:sldId id="259" r:id="rId46"/>
    <p:sldId id="261" r:id="rId47"/>
    <p:sldId id="262" r:id="rId48"/>
    <p:sldId id="336" r:id="rId49"/>
    <p:sldId id="333" r:id="rId50"/>
    <p:sldId id="351" r:id="rId51"/>
    <p:sldId id="352" r:id="rId52"/>
    <p:sldId id="353" r:id="rId53"/>
    <p:sldId id="354" r:id="rId54"/>
    <p:sldId id="334" r:id="rId55"/>
    <p:sldId id="337" r:id="rId5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1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1EBE1FA-3E4C-4F83-AF10-108D0B22DF87}" type="datetimeFigureOut">
              <a:rPr lang="en-US" smtClean="0"/>
              <a:t>10/20/2016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D000610-B234-493A-9B3B-6B850E9DB0B3}" type="slidenum">
              <a:rPr lang="en-US" smtClean="0"/>
              <a:t>‹#›</a:t>
            </a:fld>
            <a:endParaRPr lang="en-US"/>
          </a:p>
        </p:txBody>
      </p:sp>
    </p:spTree>
    <p:extLst>
      <p:ext uri="{BB962C8B-B14F-4D97-AF65-F5344CB8AC3E}">
        <p14:creationId xmlns:p14="http://schemas.microsoft.com/office/powerpoint/2010/main" val="6918082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C2086E-9148-4320-8A72-E6E7A2C86C7A}"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CEA2A-FEA3-4884-8E43-48CEDAEF51D5}" type="slidenum">
              <a:rPr lang="en-US" smtClean="0"/>
              <a:t>‹#›</a:t>
            </a:fld>
            <a:endParaRPr lang="en-US"/>
          </a:p>
        </p:txBody>
      </p:sp>
    </p:spTree>
    <p:extLst>
      <p:ext uri="{BB962C8B-B14F-4D97-AF65-F5344CB8AC3E}">
        <p14:creationId xmlns:p14="http://schemas.microsoft.com/office/powerpoint/2010/main" val="2287562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C2086E-9148-4320-8A72-E6E7A2C86C7A}"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CEA2A-FEA3-4884-8E43-48CEDAEF51D5}" type="slidenum">
              <a:rPr lang="en-US" smtClean="0"/>
              <a:t>‹#›</a:t>
            </a:fld>
            <a:endParaRPr lang="en-US"/>
          </a:p>
        </p:txBody>
      </p:sp>
    </p:spTree>
    <p:extLst>
      <p:ext uri="{BB962C8B-B14F-4D97-AF65-F5344CB8AC3E}">
        <p14:creationId xmlns:p14="http://schemas.microsoft.com/office/powerpoint/2010/main" val="2832758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C2086E-9148-4320-8A72-E6E7A2C86C7A}"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CEA2A-FEA3-4884-8E43-48CEDAEF51D5}" type="slidenum">
              <a:rPr lang="en-US" smtClean="0"/>
              <a:t>‹#›</a:t>
            </a:fld>
            <a:endParaRPr lang="en-US"/>
          </a:p>
        </p:txBody>
      </p:sp>
    </p:spTree>
    <p:extLst>
      <p:ext uri="{BB962C8B-B14F-4D97-AF65-F5344CB8AC3E}">
        <p14:creationId xmlns:p14="http://schemas.microsoft.com/office/powerpoint/2010/main" val="413619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C2086E-9148-4320-8A72-E6E7A2C86C7A}"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CEA2A-FEA3-4884-8E43-48CEDAEF51D5}" type="slidenum">
              <a:rPr lang="en-US" smtClean="0"/>
              <a:t>‹#›</a:t>
            </a:fld>
            <a:endParaRPr lang="en-US"/>
          </a:p>
        </p:txBody>
      </p:sp>
    </p:spTree>
    <p:extLst>
      <p:ext uri="{BB962C8B-B14F-4D97-AF65-F5344CB8AC3E}">
        <p14:creationId xmlns:p14="http://schemas.microsoft.com/office/powerpoint/2010/main" val="111613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C2086E-9148-4320-8A72-E6E7A2C86C7A}"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DCEA2A-FEA3-4884-8E43-48CEDAEF51D5}" type="slidenum">
              <a:rPr lang="en-US" smtClean="0"/>
              <a:t>‹#›</a:t>
            </a:fld>
            <a:endParaRPr lang="en-US"/>
          </a:p>
        </p:txBody>
      </p:sp>
    </p:spTree>
    <p:extLst>
      <p:ext uri="{BB962C8B-B14F-4D97-AF65-F5344CB8AC3E}">
        <p14:creationId xmlns:p14="http://schemas.microsoft.com/office/powerpoint/2010/main" val="372441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C2086E-9148-4320-8A72-E6E7A2C86C7A}"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DCEA2A-FEA3-4884-8E43-48CEDAEF51D5}" type="slidenum">
              <a:rPr lang="en-US" smtClean="0"/>
              <a:t>‹#›</a:t>
            </a:fld>
            <a:endParaRPr lang="en-US"/>
          </a:p>
        </p:txBody>
      </p:sp>
    </p:spTree>
    <p:extLst>
      <p:ext uri="{BB962C8B-B14F-4D97-AF65-F5344CB8AC3E}">
        <p14:creationId xmlns:p14="http://schemas.microsoft.com/office/powerpoint/2010/main" val="390785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C2086E-9148-4320-8A72-E6E7A2C86C7A}" type="datetimeFigureOut">
              <a:rPr lang="en-US" smtClean="0"/>
              <a:t>10/20/2016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DCEA2A-FEA3-4884-8E43-48CEDAEF51D5}" type="slidenum">
              <a:rPr lang="en-US" smtClean="0"/>
              <a:t>‹#›</a:t>
            </a:fld>
            <a:endParaRPr lang="en-US"/>
          </a:p>
        </p:txBody>
      </p:sp>
    </p:spTree>
    <p:extLst>
      <p:ext uri="{BB962C8B-B14F-4D97-AF65-F5344CB8AC3E}">
        <p14:creationId xmlns:p14="http://schemas.microsoft.com/office/powerpoint/2010/main" val="274097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C2086E-9148-4320-8A72-E6E7A2C86C7A}" type="datetimeFigureOut">
              <a:rPr lang="en-US" smtClean="0"/>
              <a:t>10/20/2016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DCEA2A-FEA3-4884-8E43-48CEDAEF51D5}" type="slidenum">
              <a:rPr lang="en-US" smtClean="0"/>
              <a:t>‹#›</a:t>
            </a:fld>
            <a:endParaRPr lang="en-US"/>
          </a:p>
        </p:txBody>
      </p:sp>
    </p:spTree>
    <p:extLst>
      <p:ext uri="{BB962C8B-B14F-4D97-AF65-F5344CB8AC3E}">
        <p14:creationId xmlns:p14="http://schemas.microsoft.com/office/powerpoint/2010/main" val="1090080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C2086E-9148-4320-8A72-E6E7A2C86C7A}" type="datetimeFigureOut">
              <a:rPr lang="en-US" smtClean="0"/>
              <a:t>10/20/2016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DCEA2A-FEA3-4884-8E43-48CEDAEF51D5}" type="slidenum">
              <a:rPr lang="en-US" smtClean="0"/>
              <a:t>‹#›</a:t>
            </a:fld>
            <a:endParaRPr lang="en-US"/>
          </a:p>
        </p:txBody>
      </p:sp>
    </p:spTree>
    <p:extLst>
      <p:ext uri="{BB962C8B-B14F-4D97-AF65-F5344CB8AC3E}">
        <p14:creationId xmlns:p14="http://schemas.microsoft.com/office/powerpoint/2010/main" val="205085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C2086E-9148-4320-8A72-E6E7A2C86C7A}"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DCEA2A-FEA3-4884-8E43-48CEDAEF51D5}" type="slidenum">
              <a:rPr lang="en-US" smtClean="0"/>
              <a:t>‹#›</a:t>
            </a:fld>
            <a:endParaRPr lang="en-US"/>
          </a:p>
        </p:txBody>
      </p:sp>
    </p:spTree>
    <p:extLst>
      <p:ext uri="{BB962C8B-B14F-4D97-AF65-F5344CB8AC3E}">
        <p14:creationId xmlns:p14="http://schemas.microsoft.com/office/powerpoint/2010/main" val="1604719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C2086E-9148-4320-8A72-E6E7A2C86C7A}"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DCEA2A-FEA3-4884-8E43-48CEDAEF51D5}" type="slidenum">
              <a:rPr lang="en-US" smtClean="0"/>
              <a:t>‹#›</a:t>
            </a:fld>
            <a:endParaRPr lang="en-US"/>
          </a:p>
        </p:txBody>
      </p:sp>
    </p:spTree>
    <p:extLst>
      <p:ext uri="{BB962C8B-B14F-4D97-AF65-F5344CB8AC3E}">
        <p14:creationId xmlns:p14="http://schemas.microsoft.com/office/powerpoint/2010/main" val="364179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C2086E-9148-4320-8A72-E6E7A2C86C7A}" type="datetimeFigureOut">
              <a:rPr lang="en-US" smtClean="0"/>
              <a:t>10/20/2016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CEA2A-FEA3-4884-8E43-48CEDAEF51D5}" type="slidenum">
              <a:rPr lang="en-US" smtClean="0"/>
              <a:t>‹#›</a:t>
            </a:fld>
            <a:endParaRPr lang="en-US"/>
          </a:p>
        </p:txBody>
      </p:sp>
    </p:spTree>
    <p:extLst>
      <p:ext uri="{BB962C8B-B14F-4D97-AF65-F5344CB8AC3E}">
        <p14:creationId xmlns:p14="http://schemas.microsoft.com/office/powerpoint/2010/main" val="3113814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Winding Road of Elections Law</a:t>
            </a:r>
            <a:endParaRPr lang="en-US" dirty="0"/>
          </a:p>
        </p:txBody>
      </p:sp>
      <p:sp>
        <p:nvSpPr>
          <p:cNvPr id="3" name="Subtitle 2"/>
          <p:cNvSpPr>
            <a:spLocks noGrp="1"/>
          </p:cNvSpPr>
          <p:nvPr>
            <p:ph type="subTitle" idx="1"/>
          </p:nvPr>
        </p:nvSpPr>
        <p:spPr/>
        <p:txBody>
          <a:bodyPr/>
          <a:lstStyle/>
          <a:p>
            <a:r>
              <a:rPr lang="en-US" dirty="0" smtClean="0"/>
              <a:t>Bob Joyce</a:t>
            </a:r>
          </a:p>
          <a:p>
            <a:r>
              <a:rPr lang="en-US" dirty="0" smtClean="0"/>
              <a:t>UNC School of Government</a:t>
            </a:r>
          </a:p>
          <a:p>
            <a:r>
              <a:rPr lang="en-US" smtClean="0"/>
              <a:t>October 21, </a:t>
            </a:r>
            <a:r>
              <a:rPr lang="en-US" dirty="0" smtClean="0"/>
              <a:t>2016</a:t>
            </a:r>
            <a:endParaRPr lang="en-US" dirty="0"/>
          </a:p>
        </p:txBody>
      </p:sp>
    </p:spTree>
    <p:extLst>
      <p:ext uri="{BB962C8B-B14F-4D97-AF65-F5344CB8AC3E}">
        <p14:creationId xmlns:p14="http://schemas.microsoft.com/office/powerpoint/2010/main" val="543381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Piled Up Through 2010</a:t>
            </a:r>
          </a:p>
        </p:txBody>
      </p:sp>
      <p:sp>
        <p:nvSpPr>
          <p:cNvPr id="3" name="Content Placeholder 2"/>
          <p:cNvSpPr>
            <a:spLocks noGrp="1"/>
          </p:cNvSpPr>
          <p:nvPr>
            <p:ph idx="1"/>
          </p:nvPr>
        </p:nvSpPr>
        <p:spPr/>
        <p:txBody>
          <a:bodyPr/>
          <a:lstStyle/>
          <a:p>
            <a:pPr marL="0" indent="0">
              <a:buNone/>
            </a:pPr>
            <a:r>
              <a:rPr lang="en-US" dirty="0" smtClean="0"/>
              <a:t>Development </a:t>
            </a:r>
            <a:r>
              <a:rPr lang="en-US" dirty="0"/>
              <a:t>of early voting</a:t>
            </a:r>
          </a:p>
          <a:p>
            <a:pPr marL="0" indent="0">
              <a:buNone/>
            </a:pPr>
            <a:r>
              <a:rPr lang="en-US" dirty="0"/>
              <a:t>Introduction of same-day registration</a:t>
            </a:r>
          </a:p>
          <a:p>
            <a:pPr marL="0" indent="0">
              <a:buNone/>
            </a:pPr>
            <a:endParaRPr lang="en-US" dirty="0"/>
          </a:p>
        </p:txBody>
      </p:sp>
    </p:spTree>
    <p:extLst>
      <p:ext uri="{BB962C8B-B14F-4D97-AF65-F5344CB8AC3E}">
        <p14:creationId xmlns:p14="http://schemas.microsoft.com/office/powerpoint/2010/main" val="2788873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Piled Up Through 2010</a:t>
            </a:r>
          </a:p>
        </p:txBody>
      </p:sp>
      <p:sp>
        <p:nvSpPr>
          <p:cNvPr id="3" name="Content Placeholder 2"/>
          <p:cNvSpPr>
            <a:spLocks noGrp="1"/>
          </p:cNvSpPr>
          <p:nvPr>
            <p:ph idx="1"/>
          </p:nvPr>
        </p:nvSpPr>
        <p:spPr/>
        <p:txBody>
          <a:bodyPr/>
          <a:lstStyle/>
          <a:p>
            <a:pPr marL="0" indent="0">
              <a:buNone/>
            </a:pPr>
            <a:r>
              <a:rPr lang="en-US" dirty="0" smtClean="0"/>
              <a:t>Development </a:t>
            </a:r>
            <a:r>
              <a:rPr lang="en-US" dirty="0"/>
              <a:t>of early voting</a:t>
            </a:r>
          </a:p>
          <a:p>
            <a:pPr marL="0" indent="0">
              <a:buNone/>
            </a:pPr>
            <a:r>
              <a:rPr lang="en-US" dirty="0"/>
              <a:t>Introduction of same-day registration</a:t>
            </a:r>
          </a:p>
          <a:p>
            <a:pPr marL="0" indent="0">
              <a:buNone/>
            </a:pPr>
            <a:r>
              <a:rPr lang="en-US" dirty="0"/>
              <a:t>Development of out-of-precinct voting</a:t>
            </a:r>
          </a:p>
          <a:p>
            <a:pPr marL="0" indent="0">
              <a:buNone/>
            </a:pPr>
            <a:endParaRPr lang="en-US" dirty="0"/>
          </a:p>
        </p:txBody>
      </p:sp>
    </p:spTree>
    <p:extLst>
      <p:ext uri="{BB962C8B-B14F-4D97-AF65-F5344CB8AC3E}">
        <p14:creationId xmlns:p14="http://schemas.microsoft.com/office/powerpoint/2010/main" val="3148998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Piled Up Through 2010</a:t>
            </a:r>
          </a:p>
        </p:txBody>
      </p:sp>
      <p:sp>
        <p:nvSpPr>
          <p:cNvPr id="3" name="Content Placeholder 2"/>
          <p:cNvSpPr>
            <a:spLocks noGrp="1"/>
          </p:cNvSpPr>
          <p:nvPr>
            <p:ph idx="1"/>
          </p:nvPr>
        </p:nvSpPr>
        <p:spPr/>
        <p:txBody>
          <a:bodyPr/>
          <a:lstStyle/>
          <a:p>
            <a:pPr marL="0" indent="0">
              <a:buNone/>
            </a:pPr>
            <a:r>
              <a:rPr lang="en-US" dirty="0" smtClean="0"/>
              <a:t>Development </a:t>
            </a:r>
            <a:r>
              <a:rPr lang="en-US" dirty="0"/>
              <a:t>of early voting</a:t>
            </a:r>
          </a:p>
          <a:p>
            <a:pPr marL="0" indent="0">
              <a:buNone/>
            </a:pPr>
            <a:r>
              <a:rPr lang="en-US" dirty="0"/>
              <a:t>Introduction of same-day registration</a:t>
            </a:r>
          </a:p>
          <a:p>
            <a:pPr marL="0" indent="0">
              <a:buNone/>
            </a:pPr>
            <a:r>
              <a:rPr lang="en-US" dirty="0"/>
              <a:t>Development of out-of-precinct voting</a:t>
            </a:r>
          </a:p>
          <a:p>
            <a:pPr marL="0" indent="0">
              <a:buNone/>
            </a:pPr>
            <a:r>
              <a:rPr lang="en-US" dirty="0"/>
              <a:t>Development of law of voter ID</a:t>
            </a:r>
          </a:p>
          <a:p>
            <a:pPr marL="0" indent="0">
              <a:buNone/>
            </a:pPr>
            <a:endParaRPr lang="en-US" dirty="0"/>
          </a:p>
        </p:txBody>
      </p:sp>
    </p:spTree>
    <p:extLst>
      <p:ext uri="{BB962C8B-B14F-4D97-AF65-F5344CB8AC3E}">
        <p14:creationId xmlns:p14="http://schemas.microsoft.com/office/powerpoint/2010/main" val="1989683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Piled Up Through 2010</a:t>
            </a:r>
          </a:p>
        </p:txBody>
      </p:sp>
      <p:sp>
        <p:nvSpPr>
          <p:cNvPr id="3" name="Content Placeholder 2"/>
          <p:cNvSpPr>
            <a:spLocks noGrp="1"/>
          </p:cNvSpPr>
          <p:nvPr>
            <p:ph idx="1"/>
          </p:nvPr>
        </p:nvSpPr>
        <p:spPr/>
        <p:txBody>
          <a:bodyPr/>
          <a:lstStyle/>
          <a:p>
            <a:pPr marL="0" indent="0">
              <a:buNone/>
            </a:pPr>
            <a:r>
              <a:rPr lang="en-US" dirty="0" smtClean="0"/>
              <a:t>Development </a:t>
            </a:r>
            <a:r>
              <a:rPr lang="en-US" dirty="0"/>
              <a:t>of early voting</a:t>
            </a:r>
          </a:p>
          <a:p>
            <a:pPr marL="0" indent="0">
              <a:buNone/>
            </a:pPr>
            <a:r>
              <a:rPr lang="en-US" dirty="0"/>
              <a:t>Introduction of same-day registration</a:t>
            </a:r>
          </a:p>
          <a:p>
            <a:pPr marL="0" indent="0">
              <a:buNone/>
            </a:pPr>
            <a:r>
              <a:rPr lang="en-US" dirty="0"/>
              <a:t>Development of out-of-precinct voting</a:t>
            </a:r>
          </a:p>
          <a:p>
            <a:pPr marL="0" indent="0">
              <a:buNone/>
            </a:pPr>
            <a:r>
              <a:rPr lang="en-US" dirty="0"/>
              <a:t>Development of law of voter ID</a:t>
            </a:r>
          </a:p>
          <a:p>
            <a:pPr marL="0" indent="0">
              <a:buNone/>
            </a:pPr>
            <a:r>
              <a:rPr lang="en-US" dirty="0"/>
              <a:t>Introduction of pre-registration</a:t>
            </a:r>
          </a:p>
          <a:p>
            <a:pPr marL="0" indent="0">
              <a:buNone/>
            </a:pPr>
            <a:endParaRPr lang="en-US" dirty="0"/>
          </a:p>
        </p:txBody>
      </p:sp>
    </p:spTree>
    <p:extLst>
      <p:ext uri="{BB962C8B-B14F-4D97-AF65-F5344CB8AC3E}">
        <p14:creationId xmlns:p14="http://schemas.microsoft.com/office/powerpoint/2010/main" val="1343047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smtClean="0"/>
              <a:t>Development of Early Voting to 2010</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400" dirty="0"/>
          </a:p>
        </p:txBody>
      </p:sp>
    </p:spTree>
    <p:extLst>
      <p:ext uri="{BB962C8B-B14F-4D97-AF65-F5344CB8AC3E}">
        <p14:creationId xmlns:p14="http://schemas.microsoft.com/office/powerpoint/2010/main" val="4064041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Development of Early </a:t>
            </a:r>
            <a:r>
              <a:rPr lang="en-US" dirty="0" smtClean="0"/>
              <a:t>Voting to 2010</a:t>
            </a:r>
            <a:endParaRPr lang="en-US" dirty="0"/>
          </a:p>
        </p:txBody>
      </p:sp>
      <p:sp>
        <p:nvSpPr>
          <p:cNvPr id="3" name="Content Placeholder 2"/>
          <p:cNvSpPr>
            <a:spLocks noGrp="1"/>
          </p:cNvSpPr>
          <p:nvPr>
            <p:ph idx="1"/>
          </p:nvPr>
        </p:nvSpPr>
        <p:spPr/>
        <p:txBody>
          <a:bodyPr/>
          <a:lstStyle/>
          <a:p>
            <a:pPr marL="514350" indent="-514350">
              <a:buAutoNum type="arabicPlain" startAt="1977"/>
            </a:pPr>
            <a:r>
              <a:rPr lang="en-US" dirty="0"/>
              <a:t> </a:t>
            </a:r>
            <a:r>
              <a:rPr lang="en-US" dirty="0" smtClean="0"/>
              <a:t> One-stop </a:t>
            </a:r>
            <a:r>
              <a:rPr lang="en-US" dirty="0"/>
              <a:t>absentee </a:t>
            </a:r>
            <a:r>
              <a:rPr lang="en-US" dirty="0" smtClean="0"/>
              <a:t>voting</a:t>
            </a:r>
            <a:endParaRPr lang="en-US" dirty="0"/>
          </a:p>
        </p:txBody>
      </p:sp>
    </p:spTree>
    <p:extLst>
      <p:ext uri="{BB962C8B-B14F-4D97-AF65-F5344CB8AC3E}">
        <p14:creationId xmlns:p14="http://schemas.microsoft.com/office/powerpoint/2010/main" val="42141112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Development of Early </a:t>
            </a:r>
            <a:r>
              <a:rPr lang="en-US" dirty="0" smtClean="0"/>
              <a:t>Voting to 2010</a:t>
            </a:r>
            <a:endParaRPr lang="en-US" dirty="0"/>
          </a:p>
        </p:txBody>
      </p:sp>
      <p:sp>
        <p:nvSpPr>
          <p:cNvPr id="3" name="Content Placeholder 2"/>
          <p:cNvSpPr>
            <a:spLocks noGrp="1"/>
          </p:cNvSpPr>
          <p:nvPr>
            <p:ph idx="1"/>
          </p:nvPr>
        </p:nvSpPr>
        <p:spPr/>
        <p:txBody>
          <a:bodyPr/>
          <a:lstStyle/>
          <a:p>
            <a:pPr marL="514350" indent="-514350">
              <a:buAutoNum type="arabicPlain" startAt="1977"/>
            </a:pPr>
            <a:r>
              <a:rPr lang="en-US" dirty="0"/>
              <a:t> </a:t>
            </a:r>
            <a:r>
              <a:rPr lang="en-US" dirty="0" smtClean="0"/>
              <a:t> One-stop </a:t>
            </a:r>
            <a:r>
              <a:rPr lang="en-US" dirty="0"/>
              <a:t>absentee voting</a:t>
            </a:r>
          </a:p>
          <a:p>
            <a:pPr marL="514350" indent="-514350">
              <a:buAutoNum type="arabicPlain" startAt="1999"/>
            </a:pPr>
            <a:r>
              <a:rPr lang="en-US" dirty="0"/>
              <a:t>  No-excuse absentee </a:t>
            </a:r>
            <a:r>
              <a:rPr lang="en-US" dirty="0" smtClean="0"/>
              <a:t>voting</a:t>
            </a:r>
            <a:endParaRPr lang="en-US" dirty="0"/>
          </a:p>
        </p:txBody>
      </p:sp>
    </p:spTree>
    <p:extLst>
      <p:ext uri="{BB962C8B-B14F-4D97-AF65-F5344CB8AC3E}">
        <p14:creationId xmlns:p14="http://schemas.microsoft.com/office/powerpoint/2010/main" val="3369461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Development of Early </a:t>
            </a:r>
            <a:r>
              <a:rPr lang="en-US" dirty="0" smtClean="0"/>
              <a:t>Voting to 2010</a:t>
            </a:r>
            <a:endParaRPr lang="en-US" dirty="0"/>
          </a:p>
        </p:txBody>
      </p:sp>
      <p:sp>
        <p:nvSpPr>
          <p:cNvPr id="3" name="Content Placeholder 2"/>
          <p:cNvSpPr>
            <a:spLocks noGrp="1"/>
          </p:cNvSpPr>
          <p:nvPr>
            <p:ph idx="1"/>
          </p:nvPr>
        </p:nvSpPr>
        <p:spPr/>
        <p:txBody>
          <a:bodyPr/>
          <a:lstStyle/>
          <a:p>
            <a:pPr marL="514350" indent="-514350">
              <a:buAutoNum type="arabicPlain" startAt="1977"/>
            </a:pPr>
            <a:r>
              <a:rPr lang="en-US" dirty="0"/>
              <a:t> </a:t>
            </a:r>
            <a:r>
              <a:rPr lang="en-US" dirty="0" smtClean="0"/>
              <a:t> One-stop </a:t>
            </a:r>
            <a:r>
              <a:rPr lang="en-US" dirty="0"/>
              <a:t>absentee voting</a:t>
            </a:r>
          </a:p>
          <a:p>
            <a:pPr marL="514350" indent="-514350">
              <a:buAutoNum type="arabicPlain" startAt="1999"/>
            </a:pPr>
            <a:r>
              <a:rPr lang="en-US" dirty="0"/>
              <a:t>  No-excuse absentee voting</a:t>
            </a:r>
          </a:p>
          <a:p>
            <a:pPr marL="514350" indent="-514350">
              <a:buAutoNum type="arabicPlain" startAt="1999"/>
            </a:pPr>
            <a:r>
              <a:rPr lang="en-US" dirty="0"/>
              <a:t>  Remote one-stop sites</a:t>
            </a:r>
          </a:p>
          <a:p>
            <a:pPr marL="0" indent="0">
              <a:buNone/>
            </a:pPr>
            <a:endParaRPr lang="en-US" dirty="0"/>
          </a:p>
        </p:txBody>
      </p:sp>
    </p:spTree>
    <p:extLst>
      <p:ext uri="{BB962C8B-B14F-4D97-AF65-F5344CB8AC3E}">
        <p14:creationId xmlns:p14="http://schemas.microsoft.com/office/powerpoint/2010/main" val="5399488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Development of Early </a:t>
            </a:r>
            <a:r>
              <a:rPr lang="en-US" dirty="0" smtClean="0"/>
              <a:t>Voting to 2010</a:t>
            </a:r>
            <a:endParaRPr lang="en-US" dirty="0"/>
          </a:p>
        </p:txBody>
      </p:sp>
      <p:sp>
        <p:nvSpPr>
          <p:cNvPr id="3" name="Content Placeholder 2"/>
          <p:cNvSpPr>
            <a:spLocks noGrp="1"/>
          </p:cNvSpPr>
          <p:nvPr>
            <p:ph idx="1"/>
          </p:nvPr>
        </p:nvSpPr>
        <p:spPr/>
        <p:txBody>
          <a:bodyPr/>
          <a:lstStyle/>
          <a:p>
            <a:pPr marL="514350" indent="-514350">
              <a:buAutoNum type="arabicPlain" startAt="1977"/>
            </a:pPr>
            <a:r>
              <a:rPr lang="en-US" dirty="0"/>
              <a:t> </a:t>
            </a:r>
            <a:r>
              <a:rPr lang="en-US" dirty="0" smtClean="0"/>
              <a:t> One-stop </a:t>
            </a:r>
            <a:r>
              <a:rPr lang="en-US" dirty="0"/>
              <a:t>absentee voting</a:t>
            </a:r>
          </a:p>
          <a:p>
            <a:pPr marL="514350" indent="-514350">
              <a:buAutoNum type="arabicPlain" startAt="1999"/>
            </a:pPr>
            <a:r>
              <a:rPr lang="en-US" dirty="0"/>
              <a:t>  No-excuse absentee voting</a:t>
            </a:r>
          </a:p>
          <a:p>
            <a:pPr marL="514350" indent="-514350">
              <a:buAutoNum type="arabicPlain" startAt="1999"/>
            </a:pPr>
            <a:r>
              <a:rPr lang="en-US" dirty="0"/>
              <a:t>  Remote one-stop sites</a:t>
            </a:r>
          </a:p>
          <a:p>
            <a:pPr marL="514350" indent="-514350">
              <a:buAutoNum type="arabicPlain" startAt="1999"/>
            </a:pPr>
            <a:r>
              <a:rPr lang="en-US" dirty="0"/>
              <a:t>  Expanded time for one-stop=early voting</a:t>
            </a:r>
          </a:p>
          <a:p>
            <a:pPr marL="0" indent="0">
              <a:buNone/>
            </a:pPr>
            <a:endParaRPr lang="en-US" dirty="0"/>
          </a:p>
        </p:txBody>
      </p:sp>
    </p:spTree>
    <p:extLst>
      <p:ext uri="{BB962C8B-B14F-4D97-AF65-F5344CB8AC3E}">
        <p14:creationId xmlns:p14="http://schemas.microsoft.com/office/powerpoint/2010/main" val="41868678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 of Same-Day Registration to 2010</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69867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Provisional Voting</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400" dirty="0"/>
          </a:p>
        </p:txBody>
      </p:sp>
    </p:spTree>
    <p:extLst>
      <p:ext uri="{BB962C8B-B14F-4D97-AF65-F5344CB8AC3E}">
        <p14:creationId xmlns:p14="http://schemas.microsoft.com/office/powerpoint/2010/main" val="8718323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Dev of Same-Day Registration to 2010</a:t>
            </a:r>
          </a:p>
        </p:txBody>
      </p:sp>
      <p:sp>
        <p:nvSpPr>
          <p:cNvPr id="3" name="Content Placeholder 2"/>
          <p:cNvSpPr>
            <a:spLocks noGrp="1"/>
          </p:cNvSpPr>
          <p:nvPr>
            <p:ph idx="1"/>
          </p:nvPr>
        </p:nvSpPr>
        <p:spPr/>
        <p:txBody>
          <a:bodyPr/>
          <a:lstStyle/>
          <a:p>
            <a:pPr marL="514350" indent="-514350">
              <a:buAutoNum type="arabicPlain" startAt="1977"/>
            </a:pPr>
            <a:r>
              <a:rPr lang="en-US" dirty="0" smtClean="0"/>
              <a:t>  One-stop absentee voting</a:t>
            </a:r>
          </a:p>
          <a:p>
            <a:pPr marL="514350" indent="-514350">
              <a:buAutoNum type="arabicPlain" startAt="1999"/>
            </a:pPr>
            <a:r>
              <a:rPr lang="en-US" dirty="0" smtClean="0"/>
              <a:t>  No-excuse absentee voting</a:t>
            </a:r>
          </a:p>
          <a:p>
            <a:pPr marL="514350" indent="-514350">
              <a:buAutoNum type="arabicPlain" startAt="1999"/>
            </a:pPr>
            <a:r>
              <a:rPr lang="en-US" dirty="0" smtClean="0"/>
              <a:t>  Remote one-stop sites</a:t>
            </a:r>
          </a:p>
          <a:p>
            <a:pPr marL="514350" indent="-514350">
              <a:buAutoNum type="arabicPlain" startAt="1999"/>
            </a:pPr>
            <a:r>
              <a:rPr lang="en-US" dirty="0"/>
              <a:t> </a:t>
            </a:r>
            <a:r>
              <a:rPr lang="en-US" dirty="0" smtClean="0"/>
              <a:t> Expanded time for one-stop=early voting</a:t>
            </a:r>
          </a:p>
          <a:p>
            <a:pPr marL="0" indent="0">
              <a:buNone/>
            </a:pPr>
            <a:r>
              <a:rPr lang="en-US" dirty="0" smtClean="0"/>
              <a:t>2007  Apply to register at one-stop and vote</a:t>
            </a:r>
          </a:p>
        </p:txBody>
      </p:sp>
    </p:spTree>
    <p:extLst>
      <p:ext uri="{BB962C8B-B14F-4D97-AF65-F5344CB8AC3E}">
        <p14:creationId xmlns:p14="http://schemas.microsoft.com/office/powerpoint/2010/main" val="14185724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Dev of Same-Day Registration to 2010</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Within two business days of the person's registration under this section, the county board of elections in conjunction with the State Board of Elections shall verify the North Carolina drivers license or Social Security number in accordance with G.S. 163-82.12  . . .  and proceed under G.S. 163-82.7 to verify the person's address. The person's vote shall be counted unless the county board determines that the applicant is not qualified to vote in accordance with the provisions of this Chapter</a:t>
            </a:r>
          </a:p>
          <a:p>
            <a:pPr marL="0" indent="0">
              <a:buNone/>
            </a:pPr>
            <a:endParaRPr lang="en-US" dirty="0"/>
          </a:p>
        </p:txBody>
      </p:sp>
    </p:spTree>
    <p:extLst>
      <p:ext uri="{BB962C8B-B14F-4D97-AF65-F5344CB8AC3E}">
        <p14:creationId xmlns:p14="http://schemas.microsoft.com/office/powerpoint/2010/main" val="2864422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OOPs to 2010</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400" dirty="0"/>
          </a:p>
        </p:txBody>
      </p:sp>
    </p:spTree>
    <p:extLst>
      <p:ext uri="{BB962C8B-B14F-4D97-AF65-F5344CB8AC3E}">
        <p14:creationId xmlns:p14="http://schemas.microsoft.com/office/powerpoint/2010/main" val="34931232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OOPs Voting to 2010</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lain" startAt="2002"/>
            </a:pPr>
            <a:r>
              <a:rPr lang="en-US" sz="3500" dirty="0" smtClean="0"/>
              <a:t>  Help America Vote Act</a:t>
            </a:r>
          </a:p>
          <a:p>
            <a:pPr marL="0" indent="0">
              <a:buNone/>
            </a:pPr>
            <a:r>
              <a:rPr lang="en-US" dirty="0" smtClean="0"/>
              <a:t>If an individual declares that such individual is a registered voter </a:t>
            </a:r>
            <a:r>
              <a:rPr lang="en-US" u="sng" dirty="0" smtClean="0"/>
              <a:t>in the jurisdiction</a:t>
            </a:r>
            <a:r>
              <a:rPr lang="en-US" dirty="0" smtClean="0"/>
              <a:t> in which the individual desires to vote and that the individual is eligible to vote in an election for Federal office, but the name of the individual does not appear on the official list of eligible voters </a:t>
            </a:r>
            <a:r>
              <a:rPr lang="en-US" u="sng" dirty="0" smtClean="0"/>
              <a:t>for the polling place </a:t>
            </a:r>
            <a:r>
              <a:rPr lang="en-US" dirty="0" smtClean="0"/>
              <a:t>or an election official asserts that the individual is not eligible to vote, such individual shall be permitted to cast a provisional ballot.</a:t>
            </a:r>
            <a:endParaRPr lang="en-US" dirty="0"/>
          </a:p>
        </p:txBody>
      </p:sp>
    </p:spTree>
    <p:extLst>
      <p:ext uri="{BB962C8B-B14F-4D97-AF65-F5344CB8AC3E}">
        <p14:creationId xmlns:p14="http://schemas.microsoft.com/office/powerpoint/2010/main" val="23165813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OOPs Voting to 2010</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6700" dirty="0" smtClean="0"/>
              <a:t>2003  GS 163-166.11 enacted</a:t>
            </a:r>
          </a:p>
          <a:p>
            <a:pPr marL="0" indent="0">
              <a:buNone/>
            </a:pPr>
            <a:endParaRPr lang="en-US" sz="5100" dirty="0" smtClean="0"/>
          </a:p>
          <a:p>
            <a:pPr marL="0" indent="0">
              <a:buNone/>
            </a:pPr>
            <a:r>
              <a:rPr lang="en-US" sz="6300" dirty="0" smtClean="0"/>
              <a:t>If </a:t>
            </a:r>
            <a:r>
              <a:rPr lang="en-US" sz="6300" dirty="0"/>
              <a:t>an individual seeking to vote claims to be a registered voter </a:t>
            </a:r>
            <a:r>
              <a:rPr lang="en-US" sz="6300" u="sng" dirty="0"/>
              <a:t>in a jurisdiction</a:t>
            </a:r>
            <a:r>
              <a:rPr lang="en-US" sz="6300" dirty="0"/>
              <a:t> and though eligible to vote in the election does not appear on the official list of eligible registered voters </a:t>
            </a:r>
            <a:r>
              <a:rPr lang="en-US" sz="6300" u="sng" dirty="0"/>
              <a:t>in the voting place</a:t>
            </a:r>
            <a:r>
              <a:rPr lang="en-US" sz="6300" dirty="0"/>
              <a:t>, that individual may cast a provisional official ballot as follows: . . .</a:t>
            </a:r>
          </a:p>
          <a:p>
            <a:pPr marL="0" indent="0">
              <a:buNone/>
            </a:pPr>
            <a:r>
              <a:rPr lang="en-US" sz="6300" dirty="0" smtClean="0"/>
              <a:t>The </a:t>
            </a:r>
            <a:r>
              <a:rPr lang="en-US" sz="6300" dirty="0"/>
              <a:t>individual may cast a provisional official ballot </a:t>
            </a:r>
            <a:r>
              <a:rPr lang="en-US" sz="6300" u="sng" dirty="0"/>
              <a:t>at that voting place</a:t>
            </a:r>
            <a:r>
              <a:rPr lang="en-US" sz="6300" dirty="0"/>
              <a:t> upon executing a written affirmation before an election official at the voting place, stating that the individual is a registered voter </a:t>
            </a:r>
            <a:r>
              <a:rPr lang="en-US" sz="6300" u="sng" dirty="0"/>
              <a:t>in the jurisdiction</a:t>
            </a:r>
            <a:r>
              <a:rPr lang="en-US" sz="6300" dirty="0"/>
              <a:t> in which the individual seeks to vote and is eligible to vote in that election. . . . </a:t>
            </a:r>
          </a:p>
          <a:p>
            <a:pPr marL="0" indent="0">
              <a:buNone/>
            </a:pPr>
            <a:r>
              <a:rPr lang="en-US" dirty="0" smtClean="0"/>
              <a:t>  </a:t>
            </a:r>
            <a:endParaRPr lang="en-US" dirty="0"/>
          </a:p>
        </p:txBody>
      </p:sp>
    </p:spTree>
    <p:extLst>
      <p:ext uri="{BB962C8B-B14F-4D97-AF65-F5344CB8AC3E}">
        <p14:creationId xmlns:p14="http://schemas.microsoft.com/office/powerpoint/2010/main" val="36312095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 of Law of Voter ID to 2010</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400" dirty="0"/>
          </a:p>
        </p:txBody>
      </p:sp>
    </p:spTree>
    <p:extLst>
      <p:ext uri="{BB962C8B-B14F-4D97-AF65-F5344CB8AC3E}">
        <p14:creationId xmlns:p14="http://schemas.microsoft.com/office/powerpoint/2010/main" val="17581026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 of Law of Voter ID to 2010</a:t>
            </a:r>
          </a:p>
        </p:txBody>
      </p:sp>
      <p:sp>
        <p:nvSpPr>
          <p:cNvPr id="3" name="Content Placeholder 2"/>
          <p:cNvSpPr>
            <a:spLocks noGrp="1"/>
          </p:cNvSpPr>
          <p:nvPr>
            <p:ph idx="1"/>
          </p:nvPr>
        </p:nvSpPr>
        <p:spPr/>
        <p:txBody>
          <a:bodyPr/>
          <a:lstStyle/>
          <a:p>
            <a:pPr marL="0" indent="0">
              <a:buNone/>
            </a:pPr>
            <a:r>
              <a:rPr lang="en-US" dirty="0" smtClean="0"/>
              <a:t>Before 1993</a:t>
            </a:r>
          </a:p>
          <a:p>
            <a:r>
              <a:rPr lang="en-US" dirty="0" smtClean="0"/>
              <a:t>applicant appears in person before official</a:t>
            </a:r>
          </a:p>
          <a:p>
            <a:r>
              <a:rPr lang="en-US" dirty="0" smtClean="0"/>
              <a:t>is questioned by the official</a:t>
            </a:r>
          </a:p>
          <a:p>
            <a:r>
              <a:rPr lang="en-US" dirty="0" smtClean="0"/>
              <a:t>presents written evidence “he is the person”</a:t>
            </a:r>
          </a:p>
          <a:p>
            <a:r>
              <a:rPr lang="en-US" dirty="0" smtClean="0"/>
              <a:t>certifies to qualifications and identity</a:t>
            </a:r>
          </a:p>
          <a:p>
            <a:pPr marL="0" indent="0">
              <a:buNone/>
            </a:pPr>
            <a:r>
              <a:rPr lang="en-US" dirty="0" smtClean="0"/>
              <a:t> </a:t>
            </a:r>
            <a:endParaRPr lang="en-US" dirty="0"/>
          </a:p>
        </p:txBody>
      </p:sp>
    </p:spTree>
    <p:extLst>
      <p:ext uri="{BB962C8B-B14F-4D97-AF65-F5344CB8AC3E}">
        <p14:creationId xmlns:p14="http://schemas.microsoft.com/office/powerpoint/2010/main" val="798263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Dev of Law of Voter ID to 2010</a:t>
            </a:r>
          </a:p>
        </p:txBody>
      </p:sp>
      <p:sp>
        <p:nvSpPr>
          <p:cNvPr id="3" name="Content Placeholder 2"/>
          <p:cNvSpPr>
            <a:spLocks noGrp="1"/>
          </p:cNvSpPr>
          <p:nvPr>
            <p:ph idx="1"/>
          </p:nvPr>
        </p:nvSpPr>
        <p:spPr/>
        <p:txBody>
          <a:bodyPr/>
          <a:lstStyle/>
          <a:p>
            <a:pPr marL="514350" indent="-514350">
              <a:buAutoNum type="arabicPlain" startAt="1993"/>
            </a:pPr>
            <a:r>
              <a:rPr lang="en-US" dirty="0" smtClean="0"/>
              <a:t>  National Voter Registration Act</a:t>
            </a:r>
          </a:p>
          <a:p>
            <a:r>
              <a:rPr lang="en-US" sz="3200" dirty="0" smtClean="0"/>
              <a:t>mail-in registration</a:t>
            </a:r>
          </a:p>
          <a:p>
            <a:r>
              <a:rPr lang="en-US" sz="3200" dirty="0" smtClean="0"/>
              <a:t>attestation</a:t>
            </a:r>
          </a:p>
          <a:p>
            <a:pPr marL="400050" lvl="1" indent="0">
              <a:buNone/>
            </a:pPr>
            <a:r>
              <a:rPr lang="en-US" dirty="0"/>
              <a:t>	</a:t>
            </a:r>
          </a:p>
        </p:txBody>
      </p:sp>
    </p:spTree>
    <p:extLst>
      <p:ext uri="{BB962C8B-B14F-4D97-AF65-F5344CB8AC3E}">
        <p14:creationId xmlns:p14="http://schemas.microsoft.com/office/powerpoint/2010/main" val="12620968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 of Law of Voter ID to 2010</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2002 Help America Vote Act</a:t>
            </a:r>
            <a:endParaRPr lang="en-US" dirty="0"/>
          </a:p>
          <a:p>
            <a:pPr marL="0" indent="0">
              <a:buNone/>
            </a:pPr>
            <a:r>
              <a:rPr lang="en-US" dirty="0" smtClean="0"/>
              <a:t>[A]n application for voter registration for an election for Federal office may not be accepted or processed by a State unless the application includes— (I) in the case of an applicant who has been issued a current and valid driver’s license, </a:t>
            </a:r>
            <a:r>
              <a:rPr lang="en-US" u="sng" dirty="0" smtClean="0"/>
              <a:t>the applicant’s driver’s license number</a:t>
            </a:r>
            <a:r>
              <a:rPr lang="en-US" dirty="0" smtClean="0"/>
              <a:t>; or (II) in the case of any other applicant (other than an applicant to whom clause (ii) applies), </a:t>
            </a:r>
            <a:r>
              <a:rPr lang="en-US" u="sng" dirty="0" smtClean="0"/>
              <a:t>the last 4 digits of the applicant’s social security number</a:t>
            </a:r>
            <a:r>
              <a:rPr lang="en-US" dirty="0" smtClean="0"/>
              <a:t>.</a:t>
            </a:r>
            <a:endParaRPr lang="en-US" dirty="0"/>
          </a:p>
        </p:txBody>
      </p:sp>
    </p:spTree>
    <p:extLst>
      <p:ext uri="{BB962C8B-B14F-4D97-AF65-F5344CB8AC3E}">
        <p14:creationId xmlns:p14="http://schemas.microsoft.com/office/powerpoint/2010/main" val="18380710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 of Law of Voter ID to 2010</a:t>
            </a:r>
          </a:p>
        </p:txBody>
      </p:sp>
      <p:sp>
        <p:nvSpPr>
          <p:cNvPr id="3" name="Content Placeholder 2"/>
          <p:cNvSpPr>
            <a:spLocks noGrp="1"/>
          </p:cNvSpPr>
          <p:nvPr>
            <p:ph idx="1"/>
          </p:nvPr>
        </p:nvSpPr>
        <p:spPr/>
        <p:txBody>
          <a:bodyPr>
            <a:normAutofit lnSpcReduction="10000"/>
          </a:bodyPr>
          <a:lstStyle/>
          <a:p>
            <a:pPr marL="0" indent="0">
              <a:buNone/>
            </a:pPr>
            <a:r>
              <a:rPr lang="en-US" dirty="0" smtClean="0"/>
              <a:t>2003	</a:t>
            </a:r>
          </a:p>
          <a:p>
            <a:r>
              <a:rPr lang="en-US" dirty="0" smtClean="0"/>
              <a:t>State adds that information to required information list on voter registration form</a:t>
            </a:r>
          </a:p>
          <a:p>
            <a:r>
              <a:rPr lang="en-US" dirty="0" smtClean="0"/>
              <a:t>No-match individuals who registered by mail starting 2003 and then for the first time vote must present either (1) current photo ID or (2) utility bill, bank statement, gov’t check, paycheck, other gov’t document.  GS 163-166.12</a:t>
            </a:r>
            <a:endParaRPr lang="en-US" dirty="0"/>
          </a:p>
        </p:txBody>
      </p:sp>
    </p:spTree>
    <p:extLst>
      <p:ext uri="{BB962C8B-B14F-4D97-AF65-F5344CB8AC3E}">
        <p14:creationId xmlns:p14="http://schemas.microsoft.com/office/powerpoint/2010/main" val="644986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Provisional Voting</a:t>
            </a:r>
            <a:endParaRPr lang="en-US" dirty="0"/>
          </a:p>
        </p:txBody>
      </p:sp>
      <p:sp>
        <p:nvSpPr>
          <p:cNvPr id="3" name="Content Placeholder 2"/>
          <p:cNvSpPr>
            <a:spLocks noGrp="1"/>
          </p:cNvSpPr>
          <p:nvPr>
            <p:ph idx="1"/>
          </p:nvPr>
        </p:nvSpPr>
        <p:spPr/>
        <p:txBody>
          <a:bodyPr/>
          <a:lstStyle/>
          <a:p>
            <a:pPr marL="0" indent="0">
              <a:buNone/>
            </a:pPr>
            <a:r>
              <a:rPr lang="en-US" dirty="0"/>
              <a:t>Before 1993</a:t>
            </a:r>
          </a:p>
          <a:p>
            <a:r>
              <a:rPr lang="en-US" dirty="0"/>
              <a:t>applicant appears in person before official</a:t>
            </a:r>
          </a:p>
          <a:p>
            <a:r>
              <a:rPr lang="en-US" dirty="0"/>
              <a:t>is questioned by the official</a:t>
            </a:r>
          </a:p>
          <a:p>
            <a:r>
              <a:rPr lang="en-US" dirty="0"/>
              <a:t>presents written evidence “he is the person”</a:t>
            </a:r>
          </a:p>
          <a:p>
            <a:r>
              <a:rPr lang="en-US" dirty="0"/>
              <a:t>certifies to qualifications and identity</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534848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 of Law of Voter ID to 2010</a:t>
            </a:r>
          </a:p>
        </p:txBody>
      </p:sp>
      <p:sp>
        <p:nvSpPr>
          <p:cNvPr id="3" name="Content Placeholder 2"/>
          <p:cNvSpPr>
            <a:spLocks noGrp="1"/>
          </p:cNvSpPr>
          <p:nvPr>
            <p:ph idx="1"/>
          </p:nvPr>
        </p:nvSpPr>
        <p:spPr/>
        <p:txBody>
          <a:bodyPr/>
          <a:lstStyle/>
          <a:p>
            <a:pPr marL="0" indent="0">
              <a:buNone/>
            </a:pPr>
            <a:r>
              <a:rPr lang="en-US" dirty="0" smtClean="0"/>
              <a:t>Starting 2003</a:t>
            </a:r>
          </a:p>
          <a:p>
            <a:r>
              <a:rPr lang="en-US" dirty="0" smtClean="0"/>
              <a:t>ID requirements same for in-person and mail-in absentee</a:t>
            </a:r>
          </a:p>
          <a:p>
            <a:pPr marL="0" indent="0">
              <a:buNone/>
            </a:pPr>
            <a:r>
              <a:rPr lang="en-US" dirty="0" smtClean="0"/>
              <a:t>2007</a:t>
            </a:r>
          </a:p>
          <a:p>
            <a:r>
              <a:rPr lang="en-US" dirty="0" smtClean="0"/>
              <a:t>ID required for one-stop registration;  same list plus requirement that residence shown must be current.</a:t>
            </a:r>
            <a:endParaRPr lang="en-US" dirty="0"/>
          </a:p>
        </p:txBody>
      </p:sp>
    </p:spTree>
    <p:extLst>
      <p:ext uri="{BB962C8B-B14F-4D97-AF65-F5344CB8AC3E}">
        <p14:creationId xmlns:p14="http://schemas.microsoft.com/office/powerpoint/2010/main" val="20678464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 of Pre-Registration to 2010</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492449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 of Pre-Registration to 2010</a:t>
            </a:r>
          </a:p>
        </p:txBody>
      </p:sp>
      <p:sp>
        <p:nvSpPr>
          <p:cNvPr id="3" name="Content Placeholder 2"/>
          <p:cNvSpPr>
            <a:spLocks noGrp="1"/>
          </p:cNvSpPr>
          <p:nvPr>
            <p:ph idx="1"/>
          </p:nvPr>
        </p:nvSpPr>
        <p:spPr/>
        <p:txBody>
          <a:bodyPr/>
          <a:lstStyle/>
          <a:p>
            <a:pPr marL="0" indent="0">
              <a:buNone/>
            </a:pPr>
            <a:r>
              <a:rPr lang="en-US" dirty="0" smtClean="0"/>
              <a:t>2009  Preregistration of 16- and 17-year-olds</a:t>
            </a:r>
            <a:endParaRPr lang="en-US" dirty="0"/>
          </a:p>
        </p:txBody>
      </p:sp>
    </p:spTree>
    <p:extLst>
      <p:ext uri="{BB962C8B-B14F-4D97-AF65-F5344CB8AC3E}">
        <p14:creationId xmlns:p14="http://schemas.microsoft.com/office/powerpoint/2010/main" val="2877316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pile up through the 2010</a:t>
            </a:r>
            <a:endParaRPr lang="en-US" dirty="0"/>
          </a:p>
        </p:txBody>
      </p:sp>
      <p:sp>
        <p:nvSpPr>
          <p:cNvPr id="3" name="Content Placeholder 2"/>
          <p:cNvSpPr>
            <a:spLocks noGrp="1"/>
          </p:cNvSpPr>
          <p:nvPr>
            <p:ph idx="1"/>
          </p:nvPr>
        </p:nvSpPr>
        <p:spPr/>
        <p:txBody>
          <a:bodyPr/>
          <a:lstStyle/>
          <a:p>
            <a:pPr marL="0" indent="0">
              <a:buNone/>
            </a:pPr>
            <a:r>
              <a:rPr lang="en-US" dirty="0" smtClean="0"/>
              <a:t>Big Changes Piled Up Together:</a:t>
            </a:r>
          </a:p>
          <a:p>
            <a:r>
              <a:rPr lang="en-US" dirty="0" smtClean="0"/>
              <a:t>*Provisional voting</a:t>
            </a:r>
          </a:p>
          <a:p>
            <a:r>
              <a:rPr lang="en-US" dirty="0" smtClean="0"/>
              <a:t>Out-of-precinct election day voting</a:t>
            </a:r>
          </a:p>
          <a:p>
            <a:r>
              <a:rPr lang="en-US" dirty="0" smtClean="0"/>
              <a:t>Early voting for 17 days</a:t>
            </a:r>
          </a:p>
          <a:p>
            <a:r>
              <a:rPr lang="en-US" dirty="0" smtClean="0"/>
              <a:t>Register and vote at early voting site</a:t>
            </a:r>
          </a:p>
          <a:p>
            <a:r>
              <a:rPr lang="en-US" dirty="0" smtClean="0"/>
              <a:t>Pre-registration</a:t>
            </a:r>
          </a:p>
        </p:txBody>
      </p:sp>
    </p:spTree>
    <p:extLst>
      <p:ext uri="{BB962C8B-B14F-4D97-AF65-F5344CB8AC3E}">
        <p14:creationId xmlns:p14="http://schemas.microsoft.com/office/powerpoint/2010/main" val="5155734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a:t>
            </a:r>
            <a:endParaRPr lang="en-US" dirty="0"/>
          </a:p>
        </p:txBody>
      </p:sp>
      <p:sp>
        <p:nvSpPr>
          <p:cNvPr id="3" name="Content Placeholder 2"/>
          <p:cNvSpPr>
            <a:spLocks noGrp="1"/>
          </p:cNvSpPr>
          <p:nvPr>
            <p:ph idx="1"/>
          </p:nvPr>
        </p:nvSpPr>
        <p:spPr/>
        <p:txBody>
          <a:bodyPr/>
          <a:lstStyle/>
          <a:p>
            <a:pPr marL="0" indent="0">
              <a:buNone/>
            </a:pPr>
            <a:r>
              <a:rPr lang="en-US" dirty="0" smtClean="0"/>
              <a:t>Complete control of legislative and executive branches changes from one party to the other</a:t>
            </a:r>
            <a:endParaRPr lang="en-US" dirty="0"/>
          </a:p>
        </p:txBody>
      </p:sp>
    </p:spTree>
    <p:extLst>
      <p:ext uri="{BB962C8B-B14F-4D97-AF65-F5344CB8AC3E}">
        <p14:creationId xmlns:p14="http://schemas.microsoft.com/office/powerpoint/2010/main" val="34488635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a:t>
            </a:r>
            <a:endParaRPr lang="en-US" dirty="0"/>
          </a:p>
        </p:txBody>
      </p:sp>
      <p:sp>
        <p:nvSpPr>
          <p:cNvPr id="3" name="Content Placeholder 2"/>
          <p:cNvSpPr>
            <a:spLocks noGrp="1"/>
          </p:cNvSpPr>
          <p:nvPr>
            <p:ph idx="1"/>
          </p:nvPr>
        </p:nvSpPr>
        <p:spPr/>
        <p:txBody>
          <a:bodyPr/>
          <a:lstStyle/>
          <a:p>
            <a:pPr marL="0" indent="0">
              <a:buNone/>
            </a:pPr>
            <a:r>
              <a:rPr lang="en-US" i="1" dirty="0" smtClean="0"/>
              <a:t>Shelby County v. Holder </a:t>
            </a:r>
            <a:r>
              <a:rPr lang="en-US" dirty="0" smtClean="0"/>
              <a:t>and the end of pre-clearance</a:t>
            </a:r>
            <a:endParaRPr lang="en-US" dirty="0"/>
          </a:p>
        </p:txBody>
      </p:sp>
    </p:spTree>
    <p:extLst>
      <p:ext uri="{BB962C8B-B14F-4D97-AF65-F5344CB8AC3E}">
        <p14:creationId xmlns:p14="http://schemas.microsoft.com/office/powerpoint/2010/main" val="21434980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 Legislative Changes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050392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 Legislative Changes</a:t>
            </a:r>
            <a:endParaRPr lang="en-US" dirty="0"/>
          </a:p>
        </p:txBody>
      </p:sp>
      <p:sp>
        <p:nvSpPr>
          <p:cNvPr id="3" name="Content Placeholder 2"/>
          <p:cNvSpPr>
            <a:spLocks noGrp="1"/>
          </p:cNvSpPr>
          <p:nvPr>
            <p:ph idx="1"/>
          </p:nvPr>
        </p:nvSpPr>
        <p:spPr/>
        <p:txBody>
          <a:bodyPr/>
          <a:lstStyle/>
          <a:p>
            <a:pPr marL="0" indent="0">
              <a:buNone/>
            </a:pPr>
            <a:r>
              <a:rPr lang="en-US" dirty="0" smtClean="0"/>
              <a:t>The Voter Information Verification Act</a:t>
            </a:r>
            <a:endParaRPr lang="en-US" dirty="0"/>
          </a:p>
        </p:txBody>
      </p:sp>
    </p:spTree>
    <p:extLst>
      <p:ext uri="{BB962C8B-B14F-4D97-AF65-F5344CB8AC3E}">
        <p14:creationId xmlns:p14="http://schemas.microsoft.com/office/powerpoint/2010/main" val="3385026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 Legislative Changes</a:t>
            </a:r>
            <a:endParaRPr lang="en-US" dirty="0"/>
          </a:p>
        </p:txBody>
      </p:sp>
      <p:sp>
        <p:nvSpPr>
          <p:cNvPr id="3" name="Content Placeholder 2"/>
          <p:cNvSpPr>
            <a:spLocks noGrp="1"/>
          </p:cNvSpPr>
          <p:nvPr>
            <p:ph idx="1"/>
          </p:nvPr>
        </p:nvSpPr>
        <p:spPr/>
        <p:txBody>
          <a:bodyPr/>
          <a:lstStyle/>
          <a:p>
            <a:pPr marL="0" indent="0">
              <a:buNone/>
            </a:pPr>
            <a:r>
              <a:rPr lang="en-US" dirty="0" smtClean="0"/>
              <a:t>Change not challenged:</a:t>
            </a:r>
          </a:p>
          <a:p>
            <a:r>
              <a:rPr lang="en-US" dirty="0" smtClean="0"/>
              <a:t>End </a:t>
            </a:r>
            <a:r>
              <a:rPr lang="en-US" dirty="0"/>
              <a:t>of straight-ticket voting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253238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2013 </a:t>
            </a:r>
            <a:r>
              <a:rPr lang="en-US" dirty="0" smtClean="0"/>
              <a:t>Legislative Changes</a:t>
            </a:r>
            <a:endParaRPr lang="en-US" dirty="0"/>
          </a:p>
        </p:txBody>
      </p:sp>
      <p:sp>
        <p:nvSpPr>
          <p:cNvPr id="3" name="Content Placeholder 2"/>
          <p:cNvSpPr>
            <a:spLocks noGrp="1"/>
          </p:cNvSpPr>
          <p:nvPr>
            <p:ph idx="1"/>
          </p:nvPr>
        </p:nvSpPr>
        <p:spPr/>
        <p:txBody>
          <a:bodyPr/>
          <a:lstStyle/>
          <a:p>
            <a:pPr marL="0" indent="0">
              <a:buNone/>
            </a:pPr>
            <a:r>
              <a:rPr lang="en-US" dirty="0" smtClean="0"/>
              <a:t>Changes challenged:</a:t>
            </a:r>
          </a:p>
          <a:p>
            <a:r>
              <a:rPr lang="en-US" dirty="0" smtClean="0"/>
              <a:t>Photo </a:t>
            </a:r>
            <a:r>
              <a:rPr lang="en-US" dirty="0"/>
              <a:t>ID at the </a:t>
            </a:r>
            <a:r>
              <a:rPr lang="en-US" dirty="0" smtClean="0"/>
              <a:t>polls</a:t>
            </a:r>
            <a:endParaRPr lang="en-US" dirty="0"/>
          </a:p>
        </p:txBody>
      </p:sp>
    </p:spTree>
    <p:extLst>
      <p:ext uri="{BB962C8B-B14F-4D97-AF65-F5344CB8AC3E}">
        <p14:creationId xmlns:p14="http://schemas.microsoft.com/office/powerpoint/2010/main" val="1321881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Provisional Voting</a:t>
            </a:r>
            <a:endParaRPr lang="en-US" dirty="0"/>
          </a:p>
        </p:txBody>
      </p:sp>
      <p:sp>
        <p:nvSpPr>
          <p:cNvPr id="3" name="Content Placeholder 2"/>
          <p:cNvSpPr>
            <a:spLocks noGrp="1"/>
          </p:cNvSpPr>
          <p:nvPr>
            <p:ph idx="1"/>
          </p:nvPr>
        </p:nvSpPr>
        <p:spPr/>
        <p:txBody>
          <a:bodyPr/>
          <a:lstStyle/>
          <a:p>
            <a:pPr marL="0" indent="0">
              <a:buNone/>
            </a:pPr>
            <a:r>
              <a:rPr lang="en-US" dirty="0" smtClean="0"/>
              <a:t>1993  National Voter Registration Act</a:t>
            </a:r>
          </a:p>
          <a:p>
            <a:pPr marL="400050" lvl="1" indent="0">
              <a:buNone/>
            </a:pPr>
            <a:r>
              <a:rPr lang="en-US" dirty="0"/>
              <a:t>	</a:t>
            </a:r>
            <a:r>
              <a:rPr lang="en-US" dirty="0" smtClean="0"/>
              <a:t> Motor-voter, agency and mail-in registration</a:t>
            </a:r>
          </a:p>
          <a:p>
            <a:pPr marL="400050" lvl="1" indent="0">
              <a:buNone/>
            </a:pPr>
            <a:r>
              <a:rPr lang="en-US" dirty="0"/>
              <a:t>	</a:t>
            </a:r>
            <a:r>
              <a:rPr lang="en-US" dirty="0" smtClean="0"/>
              <a:t>	Error rate up</a:t>
            </a:r>
          </a:p>
          <a:p>
            <a:pPr marL="400050" lvl="1" indent="0">
              <a:buNone/>
            </a:pPr>
            <a:r>
              <a:rPr lang="en-US" dirty="0"/>
              <a:t>	</a:t>
            </a:r>
            <a:r>
              <a:rPr lang="en-US" dirty="0" smtClean="0"/>
              <a:t>	Delays</a:t>
            </a:r>
          </a:p>
          <a:p>
            <a:pPr marL="400050" lvl="1" indent="0">
              <a:buNone/>
            </a:pPr>
            <a:r>
              <a:rPr lang="en-US" dirty="0"/>
              <a:t>	</a:t>
            </a:r>
            <a:r>
              <a:rPr lang="en-US" dirty="0" smtClean="0"/>
              <a:t>	Confusion by the voter</a:t>
            </a:r>
          </a:p>
          <a:p>
            <a:pPr marL="400050" lvl="1" indent="0">
              <a:buNone/>
            </a:pPr>
            <a:r>
              <a:rPr lang="en-US" dirty="0"/>
              <a:t>	</a:t>
            </a:r>
            <a:r>
              <a:rPr lang="en-US" dirty="0" smtClean="0"/>
              <a:t>  Provisional voting</a:t>
            </a:r>
            <a:r>
              <a:rPr lang="en-US" dirty="0"/>
              <a:t>	</a:t>
            </a:r>
            <a:r>
              <a:rPr lang="en-US" dirty="0" smtClean="0"/>
              <a:t>	</a:t>
            </a:r>
            <a:endParaRPr lang="en-US" dirty="0"/>
          </a:p>
        </p:txBody>
      </p:sp>
    </p:spTree>
    <p:extLst>
      <p:ext uri="{BB962C8B-B14F-4D97-AF65-F5344CB8AC3E}">
        <p14:creationId xmlns:p14="http://schemas.microsoft.com/office/powerpoint/2010/main" val="14219849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2013 </a:t>
            </a:r>
            <a:r>
              <a:rPr lang="en-US" dirty="0" smtClean="0"/>
              <a:t>Legislative Changes</a:t>
            </a:r>
            <a:endParaRPr lang="en-US" dirty="0"/>
          </a:p>
        </p:txBody>
      </p:sp>
      <p:sp>
        <p:nvSpPr>
          <p:cNvPr id="3" name="Content Placeholder 2"/>
          <p:cNvSpPr>
            <a:spLocks noGrp="1"/>
          </p:cNvSpPr>
          <p:nvPr>
            <p:ph idx="1"/>
          </p:nvPr>
        </p:nvSpPr>
        <p:spPr/>
        <p:txBody>
          <a:bodyPr/>
          <a:lstStyle/>
          <a:p>
            <a:pPr marL="0" indent="0">
              <a:buNone/>
            </a:pPr>
            <a:r>
              <a:rPr lang="en-US" dirty="0"/>
              <a:t>Changes challenged:</a:t>
            </a:r>
          </a:p>
          <a:p>
            <a:r>
              <a:rPr lang="en-US" dirty="0" smtClean="0"/>
              <a:t>Photo </a:t>
            </a:r>
            <a:r>
              <a:rPr lang="en-US" dirty="0"/>
              <a:t>ID at the polls</a:t>
            </a:r>
          </a:p>
          <a:p>
            <a:r>
              <a:rPr lang="en-US" dirty="0"/>
              <a:t>End of same-day registration and </a:t>
            </a:r>
            <a:r>
              <a:rPr lang="en-US" dirty="0" smtClean="0"/>
              <a:t>vote</a:t>
            </a:r>
            <a:endParaRPr lang="en-US" dirty="0"/>
          </a:p>
        </p:txBody>
      </p:sp>
    </p:spTree>
    <p:extLst>
      <p:ext uri="{BB962C8B-B14F-4D97-AF65-F5344CB8AC3E}">
        <p14:creationId xmlns:p14="http://schemas.microsoft.com/office/powerpoint/2010/main" val="18048571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2013 </a:t>
            </a:r>
            <a:r>
              <a:rPr lang="en-US" dirty="0" smtClean="0"/>
              <a:t>Legislative Changes</a:t>
            </a:r>
            <a:endParaRPr lang="en-US" dirty="0"/>
          </a:p>
        </p:txBody>
      </p:sp>
      <p:sp>
        <p:nvSpPr>
          <p:cNvPr id="3" name="Content Placeholder 2"/>
          <p:cNvSpPr>
            <a:spLocks noGrp="1"/>
          </p:cNvSpPr>
          <p:nvPr>
            <p:ph idx="1"/>
          </p:nvPr>
        </p:nvSpPr>
        <p:spPr/>
        <p:txBody>
          <a:bodyPr/>
          <a:lstStyle/>
          <a:p>
            <a:pPr marL="0" indent="0">
              <a:buNone/>
            </a:pPr>
            <a:r>
              <a:rPr lang="en-US" dirty="0"/>
              <a:t>Changes challenged:</a:t>
            </a:r>
          </a:p>
          <a:p>
            <a:r>
              <a:rPr lang="en-US" dirty="0" smtClean="0"/>
              <a:t>Photo </a:t>
            </a:r>
            <a:r>
              <a:rPr lang="en-US" dirty="0"/>
              <a:t>ID at the polls</a:t>
            </a:r>
          </a:p>
          <a:p>
            <a:r>
              <a:rPr lang="en-US" dirty="0"/>
              <a:t>End of same-day registration and vote</a:t>
            </a:r>
          </a:p>
          <a:p>
            <a:r>
              <a:rPr lang="en-US" dirty="0"/>
              <a:t>Shortening of the early voting period</a:t>
            </a:r>
          </a:p>
          <a:p>
            <a:pPr marL="0" indent="0">
              <a:buNone/>
            </a:pPr>
            <a:endParaRPr lang="en-US" dirty="0"/>
          </a:p>
        </p:txBody>
      </p:sp>
    </p:spTree>
    <p:extLst>
      <p:ext uri="{BB962C8B-B14F-4D97-AF65-F5344CB8AC3E}">
        <p14:creationId xmlns:p14="http://schemas.microsoft.com/office/powerpoint/2010/main" val="31915491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2013 </a:t>
            </a:r>
            <a:r>
              <a:rPr lang="en-US" dirty="0" smtClean="0"/>
              <a:t>Legislative Changes</a:t>
            </a:r>
            <a:endParaRPr lang="en-US" dirty="0"/>
          </a:p>
        </p:txBody>
      </p:sp>
      <p:sp>
        <p:nvSpPr>
          <p:cNvPr id="3" name="Content Placeholder 2"/>
          <p:cNvSpPr>
            <a:spLocks noGrp="1"/>
          </p:cNvSpPr>
          <p:nvPr>
            <p:ph idx="1"/>
          </p:nvPr>
        </p:nvSpPr>
        <p:spPr/>
        <p:txBody>
          <a:bodyPr/>
          <a:lstStyle/>
          <a:p>
            <a:pPr marL="0" indent="0">
              <a:buNone/>
            </a:pPr>
            <a:r>
              <a:rPr lang="en-US" dirty="0"/>
              <a:t>Changes challenged:</a:t>
            </a:r>
          </a:p>
          <a:p>
            <a:r>
              <a:rPr lang="en-US" dirty="0" smtClean="0"/>
              <a:t>Photo </a:t>
            </a:r>
            <a:r>
              <a:rPr lang="en-US" dirty="0"/>
              <a:t>ID at the polls</a:t>
            </a:r>
          </a:p>
          <a:p>
            <a:r>
              <a:rPr lang="en-US" dirty="0"/>
              <a:t>End of same-day registration and vote</a:t>
            </a:r>
          </a:p>
          <a:p>
            <a:r>
              <a:rPr lang="en-US" dirty="0"/>
              <a:t>Shortening of the early voting period</a:t>
            </a:r>
          </a:p>
          <a:p>
            <a:r>
              <a:rPr lang="en-US" dirty="0"/>
              <a:t>End of out-of-precinct voting</a:t>
            </a:r>
          </a:p>
          <a:p>
            <a:pPr marL="0" indent="0">
              <a:buNone/>
            </a:pPr>
            <a:endParaRPr lang="en-US" dirty="0"/>
          </a:p>
        </p:txBody>
      </p:sp>
    </p:spTree>
    <p:extLst>
      <p:ext uri="{BB962C8B-B14F-4D97-AF65-F5344CB8AC3E}">
        <p14:creationId xmlns:p14="http://schemas.microsoft.com/office/powerpoint/2010/main" val="16574066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2013 </a:t>
            </a:r>
            <a:r>
              <a:rPr lang="en-US" dirty="0" smtClean="0"/>
              <a:t>Legislative Changes</a:t>
            </a:r>
            <a:endParaRPr lang="en-US" dirty="0"/>
          </a:p>
        </p:txBody>
      </p:sp>
      <p:sp>
        <p:nvSpPr>
          <p:cNvPr id="3" name="Content Placeholder 2"/>
          <p:cNvSpPr>
            <a:spLocks noGrp="1"/>
          </p:cNvSpPr>
          <p:nvPr>
            <p:ph idx="1"/>
          </p:nvPr>
        </p:nvSpPr>
        <p:spPr/>
        <p:txBody>
          <a:bodyPr/>
          <a:lstStyle/>
          <a:p>
            <a:pPr marL="0" indent="0">
              <a:buNone/>
            </a:pPr>
            <a:r>
              <a:rPr lang="en-US" dirty="0"/>
              <a:t>Changes challenged:</a:t>
            </a:r>
          </a:p>
          <a:p>
            <a:r>
              <a:rPr lang="en-US" dirty="0" smtClean="0"/>
              <a:t>Photo </a:t>
            </a:r>
            <a:r>
              <a:rPr lang="en-US" dirty="0"/>
              <a:t>ID at the polls</a:t>
            </a:r>
          </a:p>
          <a:p>
            <a:r>
              <a:rPr lang="en-US" dirty="0"/>
              <a:t>End of same-day registration and vote</a:t>
            </a:r>
          </a:p>
          <a:p>
            <a:r>
              <a:rPr lang="en-US" dirty="0"/>
              <a:t>Shortening of the early voting period</a:t>
            </a:r>
          </a:p>
          <a:p>
            <a:r>
              <a:rPr lang="en-US" dirty="0"/>
              <a:t>End of out-of-precinct voting</a:t>
            </a:r>
          </a:p>
          <a:p>
            <a:r>
              <a:rPr lang="en-US" dirty="0"/>
              <a:t>End of pre-registration of 16- and 17-year-olds</a:t>
            </a:r>
          </a:p>
          <a:p>
            <a:pPr marL="0" indent="0">
              <a:buNone/>
            </a:pPr>
            <a:endParaRPr lang="en-US" dirty="0"/>
          </a:p>
        </p:txBody>
      </p:sp>
    </p:spTree>
    <p:extLst>
      <p:ext uri="{BB962C8B-B14F-4D97-AF65-F5344CB8AC3E}">
        <p14:creationId xmlns:p14="http://schemas.microsoft.com/office/powerpoint/2010/main" val="14153859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2013 Changes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67835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2013 Changes</a:t>
            </a:r>
            <a:endParaRPr lang="en-US" dirty="0"/>
          </a:p>
        </p:txBody>
      </p:sp>
      <p:sp>
        <p:nvSpPr>
          <p:cNvPr id="3" name="Content Placeholder 2"/>
          <p:cNvSpPr>
            <a:spLocks noGrp="1"/>
          </p:cNvSpPr>
          <p:nvPr>
            <p:ph idx="1"/>
          </p:nvPr>
        </p:nvSpPr>
        <p:spPr/>
        <p:txBody>
          <a:bodyPr/>
          <a:lstStyle/>
          <a:p>
            <a:pPr marL="0" indent="0">
              <a:buNone/>
            </a:pPr>
            <a:r>
              <a:rPr lang="en-US" dirty="0" smtClean="0"/>
              <a:t>League of Women Voters and others sue</a:t>
            </a:r>
          </a:p>
          <a:p>
            <a:pPr marL="0" indent="0">
              <a:buNone/>
            </a:pPr>
            <a:r>
              <a:rPr lang="en-US" dirty="0" smtClean="0"/>
              <a:t>NAACP and other sue</a:t>
            </a:r>
          </a:p>
          <a:p>
            <a:pPr marL="0" indent="0">
              <a:buNone/>
            </a:pPr>
            <a:r>
              <a:rPr lang="en-US" dirty="0" smtClean="0"/>
              <a:t>United States sues</a:t>
            </a:r>
          </a:p>
          <a:p>
            <a:pPr marL="0" indent="0">
              <a:buNone/>
            </a:pPr>
            <a:r>
              <a:rPr lang="en-US" dirty="0" smtClean="0"/>
              <a:t>Young voters intervene</a:t>
            </a:r>
            <a:endParaRPr lang="en-US" dirty="0"/>
          </a:p>
        </p:txBody>
      </p:sp>
    </p:spTree>
    <p:extLst>
      <p:ext uri="{BB962C8B-B14F-4D97-AF65-F5344CB8AC3E}">
        <p14:creationId xmlns:p14="http://schemas.microsoft.com/office/powerpoint/2010/main" val="34726653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to 2013 Changes</a:t>
            </a:r>
          </a:p>
        </p:txBody>
      </p:sp>
      <p:sp>
        <p:nvSpPr>
          <p:cNvPr id="3" name="Content Placeholder 2"/>
          <p:cNvSpPr>
            <a:spLocks noGrp="1"/>
          </p:cNvSpPr>
          <p:nvPr>
            <p:ph idx="1"/>
          </p:nvPr>
        </p:nvSpPr>
        <p:spPr/>
        <p:txBody>
          <a:bodyPr>
            <a:normAutofit/>
          </a:bodyPr>
          <a:lstStyle/>
          <a:p>
            <a:pPr marL="0" indent="0">
              <a:buNone/>
            </a:pPr>
            <a:r>
              <a:rPr lang="en-US" dirty="0" smtClean="0"/>
              <a:t>Aug 2014  	</a:t>
            </a:r>
            <a:r>
              <a:rPr lang="en-US" dirty="0"/>
              <a:t>	</a:t>
            </a:r>
            <a:r>
              <a:rPr lang="en-US" dirty="0" smtClean="0"/>
              <a:t>US District Court  		YES</a:t>
            </a:r>
          </a:p>
          <a:p>
            <a:pPr marL="0" indent="0">
              <a:buNone/>
            </a:pPr>
            <a:r>
              <a:rPr lang="en-US" dirty="0"/>
              <a:t>	</a:t>
            </a:r>
            <a:r>
              <a:rPr lang="en-US" dirty="0" smtClean="0"/>
              <a:t>refuses injunction </a:t>
            </a:r>
          </a:p>
          <a:p>
            <a:pPr marL="0" indent="0">
              <a:buNone/>
            </a:pPr>
            <a:r>
              <a:rPr lang="en-US" dirty="0" smtClean="0"/>
              <a:t>Oct 1, 2014  	US Circuit Court  		NO</a:t>
            </a:r>
          </a:p>
          <a:p>
            <a:pPr marL="0" indent="0">
              <a:buNone/>
            </a:pPr>
            <a:r>
              <a:rPr lang="en-US" dirty="0"/>
              <a:t>	</a:t>
            </a:r>
            <a:r>
              <a:rPr lang="en-US" dirty="0" smtClean="0"/>
              <a:t>enjoins elimination of SDR</a:t>
            </a:r>
          </a:p>
          <a:p>
            <a:pPr marL="0" indent="0">
              <a:buNone/>
            </a:pPr>
            <a:r>
              <a:rPr lang="en-US" dirty="0"/>
              <a:t>	</a:t>
            </a:r>
            <a:r>
              <a:rPr lang="en-US" dirty="0" smtClean="0"/>
              <a:t>enjoins elimination of OOPs</a:t>
            </a:r>
          </a:p>
          <a:p>
            <a:pPr marL="0" indent="0">
              <a:buNone/>
            </a:pPr>
            <a:r>
              <a:rPr lang="en-US" dirty="0" smtClean="0"/>
              <a:t>Oct 8, 2014	US Supreme Court		YES</a:t>
            </a:r>
          </a:p>
          <a:p>
            <a:pPr marL="0" indent="0">
              <a:buNone/>
            </a:pPr>
            <a:r>
              <a:rPr lang="en-US" dirty="0"/>
              <a:t>	</a:t>
            </a:r>
            <a:r>
              <a:rPr lang="en-US" dirty="0" smtClean="0"/>
              <a:t>stays the injunctions</a:t>
            </a:r>
          </a:p>
        </p:txBody>
      </p:sp>
    </p:spTree>
    <p:extLst>
      <p:ext uri="{BB962C8B-B14F-4D97-AF65-F5344CB8AC3E}">
        <p14:creationId xmlns:p14="http://schemas.microsoft.com/office/powerpoint/2010/main" val="24037786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to 2013 Changes</a:t>
            </a:r>
          </a:p>
        </p:txBody>
      </p:sp>
      <p:sp>
        <p:nvSpPr>
          <p:cNvPr id="3" name="Content Placeholder 2"/>
          <p:cNvSpPr>
            <a:spLocks noGrp="1"/>
          </p:cNvSpPr>
          <p:nvPr>
            <p:ph idx="1"/>
          </p:nvPr>
        </p:nvSpPr>
        <p:spPr/>
        <p:txBody>
          <a:bodyPr>
            <a:normAutofit/>
          </a:bodyPr>
          <a:lstStyle/>
          <a:p>
            <a:pPr marL="0" indent="0">
              <a:buNone/>
            </a:pPr>
            <a:r>
              <a:rPr lang="en-US" dirty="0" smtClean="0"/>
              <a:t>April 2015 		US Supreme Court		NO</a:t>
            </a:r>
          </a:p>
          <a:p>
            <a:pPr marL="0" indent="0">
              <a:buNone/>
            </a:pPr>
            <a:r>
              <a:rPr lang="en-US" dirty="0"/>
              <a:t>	</a:t>
            </a:r>
            <a:r>
              <a:rPr lang="en-US" dirty="0" smtClean="0"/>
              <a:t>declines to accept the appeal</a:t>
            </a:r>
          </a:p>
          <a:p>
            <a:pPr marL="0" indent="0">
              <a:buNone/>
            </a:pPr>
            <a:r>
              <a:rPr lang="en-US" dirty="0"/>
              <a:t>	</a:t>
            </a:r>
            <a:r>
              <a:rPr lang="en-US" dirty="0" smtClean="0"/>
              <a:t>stay automatically terminates</a:t>
            </a:r>
          </a:p>
          <a:p>
            <a:pPr marL="0" indent="0">
              <a:buNone/>
            </a:pPr>
            <a:r>
              <a:rPr lang="en-US" dirty="0"/>
              <a:t>	</a:t>
            </a:r>
          </a:p>
        </p:txBody>
      </p:sp>
    </p:spTree>
    <p:extLst>
      <p:ext uri="{BB962C8B-B14F-4D97-AF65-F5344CB8AC3E}">
        <p14:creationId xmlns:p14="http://schemas.microsoft.com/office/powerpoint/2010/main" val="22634505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2013 Changes</a:t>
            </a:r>
            <a:endParaRPr lang="en-US" dirty="0"/>
          </a:p>
        </p:txBody>
      </p:sp>
      <p:sp>
        <p:nvSpPr>
          <p:cNvPr id="3" name="Content Placeholder 2"/>
          <p:cNvSpPr>
            <a:spLocks noGrp="1"/>
          </p:cNvSpPr>
          <p:nvPr>
            <p:ph idx="1"/>
          </p:nvPr>
        </p:nvSpPr>
        <p:spPr/>
        <p:txBody>
          <a:bodyPr/>
          <a:lstStyle/>
          <a:p>
            <a:pPr marL="0" indent="0">
              <a:buNone/>
            </a:pPr>
            <a:r>
              <a:rPr lang="en-US" dirty="0"/>
              <a:t>Jan 2016		</a:t>
            </a:r>
            <a:r>
              <a:rPr lang="en-US" dirty="0" smtClean="0"/>
              <a:t>US District </a:t>
            </a:r>
            <a:r>
              <a:rPr lang="en-US" dirty="0"/>
              <a:t>Court		YES</a:t>
            </a:r>
          </a:p>
          <a:p>
            <a:pPr marL="0" indent="0">
              <a:buNone/>
            </a:pPr>
            <a:r>
              <a:rPr lang="en-US" dirty="0"/>
              <a:t>	denies injunction on photo ID</a:t>
            </a:r>
          </a:p>
          <a:p>
            <a:pPr marL="0" indent="0">
              <a:buNone/>
            </a:pPr>
            <a:r>
              <a:rPr lang="en-US" dirty="0" smtClean="0"/>
              <a:t>Apr 2016		US District Court		YES</a:t>
            </a:r>
          </a:p>
          <a:p>
            <a:pPr marL="0" indent="0">
              <a:buNone/>
            </a:pPr>
            <a:r>
              <a:rPr lang="en-US" dirty="0"/>
              <a:t>	</a:t>
            </a:r>
            <a:r>
              <a:rPr lang="en-US" dirty="0" smtClean="0"/>
              <a:t>rules all 2013 changes lawful</a:t>
            </a:r>
          </a:p>
        </p:txBody>
      </p:sp>
    </p:spTree>
    <p:extLst>
      <p:ext uri="{BB962C8B-B14F-4D97-AF65-F5344CB8AC3E}">
        <p14:creationId xmlns:p14="http://schemas.microsoft.com/office/powerpoint/2010/main" val="607646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2013 Changes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July 2016		Circuit Court			NO</a:t>
            </a:r>
          </a:p>
          <a:p>
            <a:pPr marL="0" indent="0">
              <a:buNone/>
            </a:pPr>
            <a:r>
              <a:rPr lang="en-US" dirty="0"/>
              <a:t>	</a:t>
            </a:r>
            <a:r>
              <a:rPr lang="en-US" dirty="0" smtClean="0"/>
              <a:t>completely overturns 2013 changes</a:t>
            </a:r>
          </a:p>
          <a:p>
            <a:pPr marL="0" indent="0">
              <a:buNone/>
            </a:pPr>
            <a:r>
              <a:rPr lang="en-US" dirty="0"/>
              <a:t>	</a:t>
            </a:r>
            <a:r>
              <a:rPr lang="en-US" dirty="0" smtClean="0"/>
              <a:t>enjoins:</a:t>
            </a:r>
          </a:p>
          <a:p>
            <a:pPr marL="0" indent="0">
              <a:buNone/>
            </a:pPr>
            <a:r>
              <a:rPr lang="en-US" dirty="0"/>
              <a:t>	</a:t>
            </a:r>
            <a:r>
              <a:rPr lang="en-US" dirty="0" smtClean="0"/>
              <a:t>	photo ID</a:t>
            </a:r>
          </a:p>
          <a:p>
            <a:pPr marL="0" indent="0">
              <a:buNone/>
            </a:pPr>
            <a:r>
              <a:rPr lang="en-US" dirty="0"/>
              <a:t>	</a:t>
            </a:r>
            <a:r>
              <a:rPr lang="en-US" dirty="0" smtClean="0"/>
              <a:t>	early voting shortening</a:t>
            </a:r>
          </a:p>
          <a:p>
            <a:pPr marL="0" indent="0">
              <a:buNone/>
            </a:pPr>
            <a:r>
              <a:rPr lang="en-US" dirty="0"/>
              <a:t>	</a:t>
            </a:r>
            <a:r>
              <a:rPr lang="en-US" dirty="0" smtClean="0"/>
              <a:t>	SDR elimination</a:t>
            </a:r>
          </a:p>
          <a:p>
            <a:pPr marL="0" indent="0">
              <a:buNone/>
            </a:pPr>
            <a:r>
              <a:rPr lang="en-US" dirty="0"/>
              <a:t>	</a:t>
            </a:r>
            <a:r>
              <a:rPr lang="en-US" dirty="0" smtClean="0"/>
              <a:t>	OOPs elimination</a:t>
            </a:r>
          </a:p>
          <a:p>
            <a:pPr marL="0" indent="0">
              <a:buNone/>
            </a:pPr>
            <a:r>
              <a:rPr lang="en-US" dirty="0"/>
              <a:t>	</a:t>
            </a:r>
            <a:r>
              <a:rPr lang="en-US" dirty="0" smtClean="0"/>
              <a:t>	pre-registration elimination</a:t>
            </a:r>
            <a:endParaRPr lang="en-US" dirty="0"/>
          </a:p>
        </p:txBody>
      </p:sp>
    </p:spTree>
    <p:extLst>
      <p:ext uri="{BB962C8B-B14F-4D97-AF65-F5344CB8AC3E}">
        <p14:creationId xmlns:p14="http://schemas.microsoft.com/office/powerpoint/2010/main" val="1769891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Political Reality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386779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2013 Changes</a:t>
            </a:r>
            <a:endParaRPr lang="en-US" dirty="0"/>
          </a:p>
        </p:txBody>
      </p:sp>
      <p:sp>
        <p:nvSpPr>
          <p:cNvPr id="3" name="Content Placeholder 2"/>
          <p:cNvSpPr>
            <a:spLocks noGrp="1"/>
          </p:cNvSpPr>
          <p:nvPr>
            <p:ph idx="1"/>
          </p:nvPr>
        </p:nvSpPr>
        <p:spPr/>
        <p:txBody>
          <a:bodyPr/>
          <a:lstStyle/>
          <a:p>
            <a:pPr marL="0" indent="0">
              <a:buNone/>
            </a:pPr>
            <a:r>
              <a:rPr lang="en-US" dirty="0" smtClean="0"/>
              <a:t>Addressing the political reality</a:t>
            </a:r>
          </a:p>
          <a:p>
            <a:pPr marL="0" indent="0">
              <a:buNone/>
            </a:pPr>
            <a:r>
              <a:rPr lang="en-US" dirty="0" smtClean="0"/>
              <a:t>“When a legislature dominated by one party has dismantled barriers to African American access to the franchise, even if done to gain votes, ‘politics as usual’ does not allow a legislature dominated by the other party to re-erect those barriers.”</a:t>
            </a:r>
            <a:endParaRPr lang="en-US" dirty="0"/>
          </a:p>
        </p:txBody>
      </p:sp>
    </p:spTree>
    <p:extLst>
      <p:ext uri="{BB962C8B-B14F-4D97-AF65-F5344CB8AC3E}">
        <p14:creationId xmlns:p14="http://schemas.microsoft.com/office/powerpoint/2010/main" val="11576078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the 2013 Changes</a:t>
            </a:r>
            <a:endParaRPr lang="en-US" dirty="0"/>
          </a:p>
        </p:txBody>
      </p:sp>
      <p:sp>
        <p:nvSpPr>
          <p:cNvPr id="3" name="Content Placeholder 2"/>
          <p:cNvSpPr>
            <a:spLocks noGrp="1"/>
          </p:cNvSpPr>
          <p:nvPr>
            <p:ph idx="1"/>
          </p:nvPr>
        </p:nvSpPr>
        <p:spPr/>
        <p:txBody>
          <a:bodyPr/>
          <a:lstStyle/>
          <a:p>
            <a:pPr marL="0" indent="0">
              <a:buNone/>
            </a:pPr>
            <a:r>
              <a:rPr lang="en-US" dirty="0"/>
              <a:t>Addressing the political reality</a:t>
            </a:r>
          </a:p>
          <a:p>
            <a:pPr marL="0" indent="0">
              <a:buNone/>
            </a:pPr>
            <a:r>
              <a:rPr lang="en-US" dirty="0"/>
              <a:t>“When a legislature dominated by one party has dismantled barriers to African American access to the franchise, </a:t>
            </a:r>
            <a:r>
              <a:rPr lang="en-US" b="1" dirty="0"/>
              <a:t>even if done to gain votes</a:t>
            </a:r>
            <a:r>
              <a:rPr lang="en-US" dirty="0"/>
              <a:t>, ‘politics as usual’ does not allow a legislature dominated by the other party to re-erect those barriers.”</a:t>
            </a:r>
          </a:p>
          <a:p>
            <a:pPr marL="0" indent="0">
              <a:buNone/>
            </a:pPr>
            <a:endParaRPr lang="en-US" dirty="0"/>
          </a:p>
        </p:txBody>
      </p:sp>
    </p:spTree>
    <p:extLst>
      <p:ext uri="{BB962C8B-B14F-4D97-AF65-F5344CB8AC3E}">
        <p14:creationId xmlns:p14="http://schemas.microsoft.com/office/powerpoint/2010/main" val="30338571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the 2013 Changes</a:t>
            </a:r>
            <a:endParaRPr lang="en-US" dirty="0"/>
          </a:p>
        </p:txBody>
      </p:sp>
      <p:sp>
        <p:nvSpPr>
          <p:cNvPr id="3" name="Content Placeholder 2"/>
          <p:cNvSpPr>
            <a:spLocks noGrp="1"/>
          </p:cNvSpPr>
          <p:nvPr>
            <p:ph idx="1"/>
          </p:nvPr>
        </p:nvSpPr>
        <p:spPr/>
        <p:txBody>
          <a:bodyPr/>
          <a:lstStyle/>
          <a:p>
            <a:pPr marL="0" indent="0">
              <a:buNone/>
            </a:pPr>
            <a:r>
              <a:rPr lang="en-US" dirty="0" smtClean="0"/>
              <a:t>Addressing the political reality:</a:t>
            </a:r>
          </a:p>
          <a:p>
            <a:pPr marL="0" indent="0">
              <a:buNone/>
            </a:pPr>
            <a:r>
              <a:rPr lang="en-US" dirty="0" smtClean="0"/>
              <a:t>“[I]</a:t>
            </a:r>
            <a:r>
              <a:rPr lang="en-US" dirty="0" err="1" smtClean="0"/>
              <a:t>ntentionally</a:t>
            </a:r>
            <a:r>
              <a:rPr lang="en-US" dirty="0" smtClean="0"/>
              <a:t> targeting a particular race’s access to the franchise because its members vote for a particular party, in a predictable manner, constitutes discriminatory purpose.  This is so even absent any evidence of race-based hatred and despite the obvious political dynamics.”</a:t>
            </a:r>
            <a:endParaRPr lang="en-US" dirty="0"/>
          </a:p>
        </p:txBody>
      </p:sp>
    </p:spTree>
    <p:extLst>
      <p:ext uri="{BB962C8B-B14F-4D97-AF65-F5344CB8AC3E}">
        <p14:creationId xmlns:p14="http://schemas.microsoft.com/office/powerpoint/2010/main" val="1109426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the 2013 Changes</a:t>
            </a:r>
            <a:endParaRPr lang="en-US" dirty="0"/>
          </a:p>
        </p:txBody>
      </p:sp>
      <p:sp>
        <p:nvSpPr>
          <p:cNvPr id="3" name="Content Placeholder 2"/>
          <p:cNvSpPr>
            <a:spLocks noGrp="1"/>
          </p:cNvSpPr>
          <p:nvPr>
            <p:ph idx="1"/>
          </p:nvPr>
        </p:nvSpPr>
        <p:spPr/>
        <p:txBody>
          <a:bodyPr/>
          <a:lstStyle/>
          <a:p>
            <a:pPr marL="0" indent="0">
              <a:buNone/>
            </a:pPr>
            <a:r>
              <a:rPr lang="en-US" dirty="0"/>
              <a:t>Addressing the political reality:</a:t>
            </a:r>
          </a:p>
          <a:p>
            <a:pPr marL="0" indent="0">
              <a:buNone/>
            </a:pPr>
            <a:r>
              <a:rPr lang="en-US" dirty="0"/>
              <a:t>“[I]</a:t>
            </a:r>
            <a:r>
              <a:rPr lang="en-US" dirty="0" err="1"/>
              <a:t>ntentionally</a:t>
            </a:r>
            <a:r>
              <a:rPr lang="en-US" dirty="0"/>
              <a:t> targeting a particular race’s access to the franchise because its members vote for a particular party, in a predictable manner, constitutes discriminatory purpose.  This is so even absent any evidence of race-based hatred and </a:t>
            </a:r>
            <a:r>
              <a:rPr lang="en-US" b="1" dirty="0"/>
              <a:t>despite the obvious political dynamics</a:t>
            </a:r>
            <a:r>
              <a:rPr lang="en-US" dirty="0"/>
              <a:t>.”</a:t>
            </a:r>
          </a:p>
          <a:p>
            <a:pPr marL="0" indent="0">
              <a:buNone/>
            </a:pPr>
            <a:endParaRPr lang="en-US" dirty="0"/>
          </a:p>
        </p:txBody>
      </p:sp>
    </p:spTree>
    <p:extLst>
      <p:ext uri="{BB962C8B-B14F-4D97-AF65-F5344CB8AC3E}">
        <p14:creationId xmlns:p14="http://schemas.microsoft.com/office/powerpoint/2010/main" val="2242401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2013 Changes</a:t>
            </a:r>
            <a:endParaRPr lang="en-US" dirty="0"/>
          </a:p>
        </p:txBody>
      </p:sp>
      <p:sp>
        <p:nvSpPr>
          <p:cNvPr id="3" name="Content Placeholder 2"/>
          <p:cNvSpPr>
            <a:spLocks noGrp="1"/>
          </p:cNvSpPr>
          <p:nvPr>
            <p:ph idx="1"/>
          </p:nvPr>
        </p:nvSpPr>
        <p:spPr/>
        <p:txBody>
          <a:bodyPr/>
          <a:lstStyle/>
          <a:p>
            <a:pPr marL="0" indent="0">
              <a:buNone/>
            </a:pPr>
            <a:r>
              <a:rPr lang="en-US" dirty="0" smtClean="0"/>
              <a:t>Aug 2016		Supreme Court		NO</a:t>
            </a:r>
          </a:p>
          <a:p>
            <a:pPr marL="0" indent="0">
              <a:buNone/>
            </a:pPr>
            <a:r>
              <a:rPr lang="en-US" dirty="0"/>
              <a:t>	</a:t>
            </a:r>
            <a:r>
              <a:rPr lang="en-US" dirty="0" smtClean="0"/>
              <a:t>By 4-4 vote keeps injunction</a:t>
            </a:r>
            <a:endParaRPr lang="en-US" dirty="0"/>
          </a:p>
        </p:txBody>
      </p:sp>
    </p:spTree>
    <p:extLst>
      <p:ext uri="{BB962C8B-B14F-4D97-AF65-F5344CB8AC3E}">
        <p14:creationId xmlns:p14="http://schemas.microsoft.com/office/powerpoint/2010/main" val="308829168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Now?</a:t>
            </a:r>
            <a:endParaRPr lang="en-US" dirty="0"/>
          </a:p>
        </p:txBody>
      </p:sp>
      <p:sp>
        <p:nvSpPr>
          <p:cNvPr id="3" name="Content Placeholder 2"/>
          <p:cNvSpPr>
            <a:spLocks noGrp="1"/>
          </p:cNvSpPr>
          <p:nvPr>
            <p:ph idx="1"/>
          </p:nvPr>
        </p:nvSpPr>
        <p:spPr/>
        <p:txBody>
          <a:bodyPr/>
          <a:lstStyle/>
          <a:p>
            <a:pPr marL="0" indent="0">
              <a:buNone/>
            </a:pPr>
            <a:r>
              <a:rPr lang="en-US" dirty="0" smtClean="0"/>
              <a:t>No photo ID</a:t>
            </a:r>
          </a:p>
          <a:p>
            <a:pPr marL="0" indent="0">
              <a:buNone/>
            </a:pPr>
            <a:r>
              <a:rPr lang="en-US" dirty="0"/>
              <a:t>S</a:t>
            </a:r>
            <a:r>
              <a:rPr lang="en-US" dirty="0" smtClean="0"/>
              <a:t>ame-day registration during early voting</a:t>
            </a:r>
          </a:p>
          <a:p>
            <a:pPr marL="0" indent="0">
              <a:buNone/>
            </a:pPr>
            <a:r>
              <a:rPr lang="en-US" dirty="0" smtClean="0"/>
              <a:t>Out-of-precinct provisional voting</a:t>
            </a:r>
          </a:p>
          <a:p>
            <a:pPr marL="0" indent="0">
              <a:buNone/>
            </a:pPr>
            <a:r>
              <a:rPr lang="en-US" dirty="0" smtClean="0"/>
              <a:t>Pre-registration</a:t>
            </a:r>
          </a:p>
          <a:p>
            <a:pPr marL="0" indent="0">
              <a:buNone/>
            </a:pPr>
            <a:r>
              <a:rPr lang="en-US" dirty="0" smtClean="0"/>
              <a:t>17-day early voting*</a:t>
            </a:r>
            <a:endParaRPr lang="en-US" dirty="0"/>
          </a:p>
        </p:txBody>
      </p:sp>
    </p:spTree>
    <p:extLst>
      <p:ext uri="{BB962C8B-B14F-4D97-AF65-F5344CB8AC3E}">
        <p14:creationId xmlns:p14="http://schemas.microsoft.com/office/powerpoint/2010/main" val="589689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Political Reality</a:t>
            </a:r>
            <a:endParaRPr lang="en-US" dirty="0"/>
          </a:p>
        </p:txBody>
      </p:sp>
      <p:sp>
        <p:nvSpPr>
          <p:cNvPr id="3" name="Content Placeholder 2"/>
          <p:cNvSpPr>
            <a:spLocks noGrp="1"/>
          </p:cNvSpPr>
          <p:nvPr>
            <p:ph idx="1"/>
          </p:nvPr>
        </p:nvSpPr>
        <p:spPr/>
        <p:txBody>
          <a:bodyPr/>
          <a:lstStyle/>
          <a:p>
            <a:pPr marL="0" indent="0">
              <a:buNone/>
            </a:pPr>
            <a:r>
              <a:rPr lang="en-US" dirty="0" smtClean="0"/>
              <a:t>Which party controlled the legislature until 2010?</a:t>
            </a:r>
            <a:endParaRPr lang="en-US" dirty="0"/>
          </a:p>
        </p:txBody>
      </p:sp>
    </p:spTree>
    <p:extLst>
      <p:ext uri="{BB962C8B-B14F-4D97-AF65-F5344CB8AC3E}">
        <p14:creationId xmlns:p14="http://schemas.microsoft.com/office/powerpoint/2010/main" val="3275515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Political Reality</a:t>
            </a:r>
            <a:endParaRPr lang="en-US" dirty="0"/>
          </a:p>
        </p:txBody>
      </p:sp>
      <p:sp>
        <p:nvSpPr>
          <p:cNvPr id="3" name="Content Placeholder 2"/>
          <p:cNvSpPr>
            <a:spLocks noGrp="1"/>
          </p:cNvSpPr>
          <p:nvPr>
            <p:ph idx="1"/>
          </p:nvPr>
        </p:nvSpPr>
        <p:spPr/>
        <p:txBody>
          <a:bodyPr/>
          <a:lstStyle/>
          <a:p>
            <a:pPr marL="0" indent="0">
              <a:buNone/>
            </a:pPr>
            <a:r>
              <a:rPr lang="en-US" dirty="0"/>
              <a:t>Which party controlled the legislature until 2010?</a:t>
            </a:r>
          </a:p>
          <a:p>
            <a:pPr marL="0" indent="0">
              <a:buNone/>
            </a:pPr>
            <a:r>
              <a:rPr lang="en-US" dirty="0" smtClean="0"/>
              <a:t>Which party has controlled the legislature since 2010?</a:t>
            </a:r>
            <a:endParaRPr lang="en-US" dirty="0"/>
          </a:p>
        </p:txBody>
      </p:sp>
    </p:spTree>
    <p:extLst>
      <p:ext uri="{BB962C8B-B14F-4D97-AF65-F5344CB8AC3E}">
        <p14:creationId xmlns:p14="http://schemas.microsoft.com/office/powerpoint/2010/main" val="1726475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Political Reality</a:t>
            </a:r>
            <a:endParaRPr lang="en-US" dirty="0"/>
          </a:p>
        </p:txBody>
      </p:sp>
      <p:sp>
        <p:nvSpPr>
          <p:cNvPr id="3" name="Content Placeholder 2"/>
          <p:cNvSpPr>
            <a:spLocks noGrp="1"/>
          </p:cNvSpPr>
          <p:nvPr>
            <p:ph idx="1"/>
          </p:nvPr>
        </p:nvSpPr>
        <p:spPr/>
        <p:txBody>
          <a:bodyPr/>
          <a:lstStyle/>
          <a:p>
            <a:pPr marL="0" indent="0">
              <a:buNone/>
            </a:pPr>
            <a:r>
              <a:rPr lang="en-US" dirty="0" smtClean="0"/>
              <a:t>Changes in elections law may help one party or the other.</a:t>
            </a:r>
            <a:endParaRPr lang="en-US" dirty="0"/>
          </a:p>
        </p:txBody>
      </p:sp>
    </p:spTree>
    <p:extLst>
      <p:ext uri="{BB962C8B-B14F-4D97-AF65-F5344CB8AC3E}">
        <p14:creationId xmlns:p14="http://schemas.microsoft.com/office/powerpoint/2010/main" val="3029940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Piled Up Through 2010</a:t>
            </a:r>
          </a:p>
        </p:txBody>
      </p:sp>
      <p:sp>
        <p:nvSpPr>
          <p:cNvPr id="3" name="Content Placeholder 2"/>
          <p:cNvSpPr>
            <a:spLocks noGrp="1"/>
          </p:cNvSpPr>
          <p:nvPr>
            <p:ph idx="1"/>
          </p:nvPr>
        </p:nvSpPr>
        <p:spPr/>
        <p:txBody>
          <a:bodyPr/>
          <a:lstStyle/>
          <a:p>
            <a:pPr marL="0" indent="0">
              <a:buNone/>
            </a:pPr>
            <a:r>
              <a:rPr lang="en-US" dirty="0" smtClean="0"/>
              <a:t>Development </a:t>
            </a:r>
            <a:r>
              <a:rPr lang="en-US" dirty="0"/>
              <a:t>of early </a:t>
            </a:r>
            <a:r>
              <a:rPr lang="en-US" dirty="0" smtClean="0"/>
              <a:t>voting</a:t>
            </a:r>
            <a:endParaRPr lang="en-US" dirty="0"/>
          </a:p>
        </p:txBody>
      </p:sp>
    </p:spTree>
    <p:extLst>
      <p:ext uri="{BB962C8B-B14F-4D97-AF65-F5344CB8AC3E}">
        <p14:creationId xmlns:p14="http://schemas.microsoft.com/office/powerpoint/2010/main" val="1122970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1688</TotalTime>
  <Words>1326</Words>
  <Application>Microsoft Office PowerPoint</Application>
  <PresentationFormat>On-screen Show (4:3)</PresentationFormat>
  <Paragraphs>205</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The Winding Road of Elections Law</vt:lpstr>
      <vt:lpstr>*Introduction of Provisional Voting</vt:lpstr>
      <vt:lpstr>*Introduction of Provisional Voting</vt:lpstr>
      <vt:lpstr>*Introduction of Provisional Voting</vt:lpstr>
      <vt:lpstr>The Political Reality</vt:lpstr>
      <vt:lpstr>The Political Reality</vt:lpstr>
      <vt:lpstr>The Political Reality</vt:lpstr>
      <vt:lpstr>The Political Reality</vt:lpstr>
      <vt:lpstr>Changes Piled Up Through 2010</vt:lpstr>
      <vt:lpstr>Changes Piled Up Through 2010</vt:lpstr>
      <vt:lpstr>Changes Piled Up Through 2010</vt:lpstr>
      <vt:lpstr>Changes Piled Up Through 2010</vt:lpstr>
      <vt:lpstr>Changes Piled Up Through 2010</vt:lpstr>
      <vt:lpstr>Development of Early Voting to 2010</vt:lpstr>
      <vt:lpstr>Development of Early Voting to 2010</vt:lpstr>
      <vt:lpstr>Development of Early Voting to 2010</vt:lpstr>
      <vt:lpstr>Development of Early Voting to 2010</vt:lpstr>
      <vt:lpstr>Development of Early Voting to 2010</vt:lpstr>
      <vt:lpstr>Dev of Same-Day Registration to 2010</vt:lpstr>
      <vt:lpstr>Dev of Same-Day Registration to 2010</vt:lpstr>
      <vt:lpstr>Dev of Same-Day Registration to 2010</vt:lpstr>
      <vt:lpstr>Development of OOPs to 2010</vt:lpstr>
      <vt:lpstr>Development of OOPs Voting to 2010</vt:lpstr>
      <vt:lpstr>Development of OOPs Voting to 2010</vt:lpstr>
      <vt:lpstr>Dev of Law of Voter ID to 2010</vt:lpstr>
      <vt:lpstr>Dev of Law of Voter ID to 2010</vt:lpstr>
      <vt:lpstr>Dev of Law of Voter ID to 2010</vt:lpstr>
      <vt:lpstr>Dev of Law of Voter ID to 2010</vt:lpstr>
      <vt:lpstr>Dev of Law of Voter ID to 2010</vt:lpstr>
      <vt:lpstr>Dev of Law of Voter ID to 2010</vt:lpstr>
      <vt:lpstr>Dev of Pre-Registration to 2010</vt:lpstr>
      <vt:lpstr>Dev of Pre-Registration to 2010</vt:lpstr>
      <vt:lpstr>Changes pile up through the 2010</vt:lpstr>
      <vt:lpstr>2011</vt:lpstr>
      <vt:lpstr>2013</vt:lpstr>
      <vt:lpstr>2013 Legislative Changes</vt:lpstr>
      <vt:lpstr>2013 Legislative Changes</vt:lpstr>
      <vt:lpstr>2013 Legislative Changes</vt:lpstr>
      <vt:lpstr>2013 Legislative Changes</vt:lpstr>
      <vt:lpstr>2013 Legislative Changes</vt:lpstr>
      <vt:lpstr>2013 Legislative Changes</vt:lpstr>
      <vt:lpstr>2013 Legislative Changes</vt:lpstr>
      <vt:lpstr>2013 Legislative Changes</vt:lpstr>
      <vt:lpstr>Challenges to 2013 Changes</vt:lpstr>
      <vt:lpstr>Challenges to 2013 Changes</vt:lpstr>
      <vt:lpstr>Challenges to 2013 Changes</vt:lpstr>
      <vt:lpstr>Challenges to 2013 Changes</vt:lpstr>
      <vt:lpstr>Challenges to 2013 Changes</vt:lpstr>
      <vt:lpstr>Challenges to 2013 Changes</vt:lpstr>
      <vt:lpstr>Challenges to 2013 Changes</vt:lpstr>
      <vt:lpstr>Challenges to the 2013 Changes</vt:lpstr>
      <vt:lpstr>Challenges to the 2013 Changes</vt:lpstr>
      <vt:lpstr>Challenges to the 2013 Changes</vt:lpstr>
      <vt:lpstr>Challenges to 2013 Changes</vt:lpstr>
      <vt:lpstr>Where are We Now?</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 User</dc:creator>
  <cp:lastModifiedBy>Smith, Vondia</cp:lastModifiedBy>
  <cp:revision>56</cp:revision>
  <cp:lastPrinted>2016-02-16T19:36:44Z</cp:lastPrinted>
  <dcterms:created xsi:type="dcterms:W3CDTF">2016-02-12T15:38:48Z</dcterms:created>
  <dcterms:modified xsi:type="dcterms:W3CDTF">2016-10-20T16:14:15Z</dcterms:modified>
</cp:coreProperties>
</file>